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55"/>
  </p:notesMasterIdLst>
  <p:sldIdLst>
    <p:sldId id="256" r:id="rId2"/>
    <p:sldId id="283" r:id="rId3"/>
    <p:sldId id="284" r:id="rId4"/>
    <p:sldId id="285" r:id="rId5"/>
    <p:sldId id="286" r:id="rId6"/>
    <p:sldId id="287" r:id="rId7"/>
    <p:sldId id="322" r:id="rId8"/>
    <p:sldId id="288" r:id="rId9"/>
    <p:sldId id="323" r:id="rId10"/>
    <p:sldId id="289" r:id="rId11"/>
    <p:sldId id="290" r:id="rId12"/>
    <p:sldId id="324" r:id="rId13"/>
    <p:sldId id="291" r:id="rId14"/>
    <p:sldId id="292" r:id="rId15"/>
    <p:sldId id="293" r:id="rId16"/>
    <p:sldId id="325" r:id="rId17"/>
    <p:sldId id="294" r:id="rId18"/>
    <p:sldId id="326" r:id="rId19"/>
    <p:sldId id="295" r:id="rId20"/>
    <p:sldId id="296" r:id="rId21"/>
    <p:sldId id="297" r:id="rId22"/>
    <p:sldId id="298" r:id="rId23"/>
    <p:sldId id="299" r:id="rId24"/>
    <p:sldId id="327" r:id="rId25"/>
    <p:sldId id="300" r:id="rId26"/>
    <p:sldId id="301" r:id="rId27"/>
    <p:sldId id="302" r:id="rId28"/>
    <p:sldId id="303" r:id="rId29"/>
    <p:sldId id="304" r:id="rId30"/>
    <p:sldId id="305" r:id="rId31"/>
    <p:sldId id="328" r:id="rId32"/>
    <p:sldId id="332" r:id="rId33"/>
    <p:sldId id="333" r:id="rId34"/>
    <p:sldId id="306" r:id="rId35"/>
    <p:sldId id="307" r:id="rId36"/>
    <p:sldId id="308" r:id="rId37"/>
    <p:sldId id="309" r:id="rId38"/>
    <p:sldId id="310" r:id="rId39"/>
    <p:sldId id="311" r:id="rId40"/>
    <p:sldId id="312" r:id="rId41"/>
    <p:sldId id="335" r:id="rId42"/>
    <p:sldId id="334" r:id="rId43"/>
    <p:sldId id="313" r:id="rId44"/>
    <p:sldId id="314" r:id="rId45"/>
    <p:sldId id="315" r:id="rId46"/>
    <p:sldId id="316" r:id="rId47"/>
    <p:sldId id="317" r:id="rId48"/>
    <p:sldId id="318" r:id="rId49"/>
    <p:sldId id="336" r:id="rId50"/>
    <p:sldId id="319" r:id="rId51"/>
    <p:sldId id="320" r:id="rId52"/>
    <p:sldId id="321" r:id="rId53"/>
    <p:sldId id="282" r:id="rId5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895"/>
    <p:restoredTop sz="95728"/>
  </p:normalViewPr>
  <p:slideViewPr>
    <p:cSldViewPr snapToGrid="0" snapToObjects="1">
      <p:cViewPr>
        <p:scale>
          <a:sx n="102" d="100"/>
          <a:sy n="102" d="100"/>
        </p:scale>
        <p:origin x="1672" y="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TW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D4A28A-7721-F64C-B123-832430C09039}" type="datetimeFigureOut">
              <a:rPr lang="en-TW" smtClean="0"/>
              <a:t>1/5/22</a:t>
            </a:fld>
            <a:endParaRPr lang="en-TW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TW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TW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0EAC83-1B96-0C4A-9DD5-6B6639F8F369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1666265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BBDE2-1F07-324D-B982-01C59B1DC6D5}" type="datetime1">
              <a:rPr lang="en-US" smtClean="0"/>
              <a:t>1/5/22</a:t>
            </a:fld>
            <a:endParaRPr lang="en-TW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72300" y="6357622"/>
            <a:ext cx="2057400" cy="365125"/>
          </a:xfrm>
        </p:spPr>
        <p:txBody>
          <a:bodyPr/>
          <a:lstStyle>
            <a:lvl1pPr>
              <a:defRPr b="1"/>
            </a:lvl1pPr>
          </a:lstStyle>
          <a:p>
            <a:fld id="{14B373FC-FF3A-C64D-BE97-055D2267A4A7}" type="slidenum">
              <a:rPr lang="en-TW" smtClean="0"/>
              <a:pPr/>
              <a:t>‹#›</a:t>
            </a:fld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0196802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2767E-042F-4949-9A09-DE3A3EF3CB94}" type="datetime1">
              <a:rPr lang="en-US" smtClean="0"/>
              <a:t>1/5/22</a:t>
            </a:fld>
            <a:endParaRPr lang="en-TW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4337365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5268F-4376-124D-97DE-C6F9FB49F258}" type="datetime1">
              <a:rPr lang="en-US" smtClean="0"/>
              <a:t>1/5/22</a:t>
            </a:fld>
            <a:endParaRPr lang="en-TW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1002560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1662" y="136524"/>
            <a:ext cx="8660675" cy="84319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662" y="1149530"/>
            <a:ext cx="8660674" cy="546027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1C4F9-7826-BC4B-9646-62CC3E8170CD}" type="datetime1">
              <a:rPr lang="en-US" smtClean="0"/>
              <a:t>1/5/22</a:t>
            </a:fld>
            <a:endParaRPr lang="en-TW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41276" y="6356351"/>
            <a:ext cx="2057400" cy="365125"/>
          </a:xfrm>
        </p:spPr>
        <p:txBody>
          <a:bodyPr/>
          <a:lstStyle/>
          <a:p>
            <a:fld id="{14B373FC-FF3A-C64D-BE97-055D2267A4A7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9405748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8E75A-342C-2B41-BF7A-902C48D0504D}" type="datetime1">
              <a:rPr lang="en-US" smtClean="0"/>
              <a:t>1/5/22</a:t>
            </a:fld>
            <a:endParaRPr lang="en-TW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8854349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4E5EB-F1DF-2C4B-9CD8-3B36810FC42C}" type="datetime1">
              <a:rPr lang="en-US" smtClean="0"/>
              <a:t>1/5/22</a:t>
            </a:fld>
            <a:endParaRPr lang="en-TW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2900790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1898E-B0AD-A749-977B-D1E10CC6B42E}" type="datetime1">
              <a:rPr lang="en-US" smtClean="0"/>
              <a:t>1/5/22</a:t>
            </a:fld>
            <a:endParaRPr lang="en-TW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2534639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376E29-885F-5A41-8819-F82CFA759422}" type="datetime1">
              <a:rPr lang="en-US" smtClean="0"/>
              <a:t>1/5/22</a:t>
            </a:fld>
            <a:endParaRPr lang="en-TW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3849554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18F63-80A5-8340-B996-3996185D321C}" type="datetime1">
              <a:rPr lang="en-US" smtClean="0"/>
              <a:t>1/5/22</a:t>
            </a:fld>
            <a:endParaRPr lang="en-TW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5918146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3FB0C6-54DE-B149-9851-D77BEA7C0A0D}" type="datetime1">
              <a:rPr lang="en-US" smtClean="0"/>
              <a:t>1/5/22</a:t>
            </a:fld>
            <a:endParaRPr lang="en-TW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0079042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B1AAD0-F7EF-B54D-ACE9-3FDA9D8EDA8E}" type="datetime1">
              <a:rPr lang="en-US" smtClean="0"/>
              <a:t>1/5/22</a:t>
            </a:fld>
            <a:endParaRPr lang="en-TW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8129917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39984E-59AC-B84A-9933-4B0FE8048C91}" type="datetime1">
              <a:rPr lang="en-US" smtClean="0"/>
              <a:t>1/5/22</a:t>
            </a:fld>
            <a:endParaRPr lang="en-TW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TW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B373FC-FF3A-C64D-BE97-055D2267A4A7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2998282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oracle.com/javase/7/docs/api/java/lang/String.html#equals(java.lang.Object)" TargetMode="External"/><Relationship Id="rId13" Type="http://schemas.openxmlformats.org/officeDocument/2006/relationships/hyperlink" Target="https://docs.oracle.com/javase/7/docs/api/java/lang/String.html#format(java.lang.String,%20java.lang.Object...)" TargetMode="External"/><Relationship Id="rId3" Type="http://schemas.openxmlformats.org/officeDocument/2006/relationships/hyperlink" Target="https://docs.oracle.com/javase/7/docs/api/java/lang/String.html#compareTo(java.lang.String)" TargetMode="External"/><Relationship Id="rId7" Type="http://schemas.openxmlformats.org/officeDocument/2006/relationships/hyperlink" Target="https://docs.oracle.com/javase/7/docs/api/java/lang/String.html#endsWith(java.lang.String)" TargetMode="External"/><Relationship Id="rId12" Type="http://schemas.openxmlformats.org/officeDocument/2006/relationships/hyperlink" Target="https://docs.oracle.com/javase/7/docs/api/java/util/Locale.html" TargetMode="External"/><Relationship Id="rId2" Type="http://schemas.openxmlformats.org/officeDocument/2006/relationships/hyperlink" Target="https://docs.oracle.com/javase/7/docs/api/java/lang/String.html#charAt(int)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cs.oracle.com/javase/7/docs/api/java/lang/String.html#concat(java.lang.String)" TargetMode="External"/><Relationship Id="rId11" Type="http://schemas.openxmlformats.org/officeDocument/2006/relationships/hyperlink" Target="https://docs.oracle.com/javase/7/docs/api/java/lang/String.html#format(java.util.Locale,%20java.lang.String,%20java.lang.Object...)" TargetMode="External"/><Relationship Id="rId5" Type="http://schemas.openxmlformats.org/officeDocument/2006/relationships/hyperlink" Target="https://docs.oracle.com/javase/7/docs/api/java/lang/String.html#compareToIgnoreCase(java.lang.String)" TargetMode="External"/><Relationship Id="rId10" Type="http://schemas.openxmlformats.org/officeDocument/2006/relationships/hyperlink" Target="https://docs.oracle.com/javase/7/docs/api/java/lang/String.html#equalsIgnoreCase(java.lang.String)" TargetMode="External"/><Relationship Id="rId4" Type="http://schemas.openxmlformats.org/officeDocument/2006/relationships/hyperlink" Target="https://docs.oracle.com/javase/7/docs/api/java/lang/String.html" TargetMode="External"/><Relationship Id="rId9" Type="http://schemas.openxmlformats.org/officeDocument/2006/relationships/hyperlink" Target="https://docs.oracle.com/javase/7/docs/api/java/lang/Object.html" TargetMode="Externa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8BA2C3-A44D-0E4D-958E-8B57D0111E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06638"/>
          </a:xfrm>
        </p:spPr>
        <p:txBody>
          <a:bodyPr>
            <a:noAutofit/>
          </a:bodyPr>
          <a:lstStyle/>
          <a:p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sz="4800" b="1" dirty="0"/>
              <a:t> </a:t>
            </a:r>
            <a:br>
              <a:rPr lang="en-US" dirty="0"/>
            </a:br>
            <a:br>
              <a:rPr lang="en-US" dirty="0"/>
            </a:br>
            <a:r>
              <a:rPr lang="en-US" b="1" dirty="0"/>
              <a:t>Topic 3 – </a:t>
            </a:r>
            <a:br>
              <a:rPr lang="en-US" b="1" dirty="0"/>
            </a:br>
            <a:r>
              <a:rPr lang="en-US" b="1" dirty="0"/>
              <a:t>Methods and Objects </a:t>
            </a:r>
            <a:endParaRPr lang="en-US" sz="48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8B78FD-EE24-6746-AC0A-89F05B5226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4307" y="3686440"/>
            <a:ext cx="2235386" cy="298051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817E29D-F433-C445-AE29-2BD5F9B627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1415" y="3686440"/>
            <a:ext cx="2096770" cy="29886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073CB09-1C78-B145-AEDB-C81C0A02DB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395" y="3686440"/>
            <a:ext cx="2282190" cy="2995000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95D41B5-5904-0F4C-8FBA-D22D62934D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1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4361697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7BB608-92E8-5047-952A-BE34F73484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Calling a method </a:t>
            </a:r>
            <a:endParaRPr lang="en-TW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86667C-2AF0-9442-9354-DB119030F4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You can call a method as </a:t>
            </a:r>
            <a:r>
              <a:rPr lang="en-US" b="1" dirty="0">
                <a:solidFill>
                  <a:srgbClr val="FF0000"/>
                </a:solidFill>
              </a:rPr>
              <a:t>many times </a:t>
            </a:r>
            <a:r>
              <a:rPr lang="en-US" dirty="0"/>
              <a:t>as you want, sending in any variable(s) matching its parameters </a:t>
            </a:r>
          </a:p>
          <a:p>
            <a:endParaRPr lang="en-US" dirty="0"/>
          </a:p>
          <a:p>
            <a:pPr marL="457200" lvl="1" indent="0">
              <a:buNone/>
            </a:pPr>
            <a:r>
              <a:rPr lang="en-US" sz="2800" dirty="0"/>
              <a:t>int area1 = </a:t>
            </a:r>
            <a:r>
              <a:rPr lang="en-US" sz="2800" dirty="0" err="1"/>
              <a:t>getArea</a:t>
            </a:r>
            <a:r>
              <a:rPr lang="en-US" sz="2800" dirty="0"/>
              <a:t>(2); </a:t>
            </a:r>
          </a:p>
          <a:p>
            <a:pPr marL="457200" lvl="1" indent="0">
              <a:buNone/>
            </a:pPr>
            <a:r>
              <a:rPr lang="en-US" sz="2800" dirty="0"/>
              <a:t>double area2 = </a:t>
            </a:r>
            <a:r>
              <a:rPr lang="en-US" sz="2800" dirty="0" err="1"/>
              <a:t>getArea</a:t>
            </a:r>
            <a:r>
              <a:rPr lang="en-US" sz="2800" dirty="0"/>
              <a:t>(3); </a:t>
            </a:r>
          </a:p>
          <a:p>
            <a:pPr marL="457200" lvl="1" indent="0">
              <a:buNone/>
            </a:pPr>
            <a:r>
              <a:rPr lang="en-US" sz="2800" dirty="0"/>
              <a:t>double area3 = </a:t>
            </a:r>
            <a:r>
              <a:rPr lang="en-US" sz="2800" dirty="0" err="1"/>
              <a:t>getArea</a:t>
            </a:r>
            <a:r>
              <a:rPr lang="en-US" sz="2800" dirty="0"/>
              <a:t>(5.6); </a:t>
            </a:r>
          </a:p>
          <a:p>
            <a:pPr marL="457200" lvl="1" indent="0">
              <a:buNone/>
            </a:pPr>
            <a:r>
              <a:rPr lang="en-US" sz="2800" dirty="0"/>
              <a:t>double area4 = </a:t>
            </a:r>
            <a:r>
              <a:rPr lang="en-US" sz="2800" dirty="0" err="1"/>
              <a:t>getArea</a:t>
            </a:r>
            <a:r>
              <a:rPr lang="en-US" sz="2800" dirty="0"/>
              <a:t>(“hello”); // compile error! </a:t>
            </a:r>
          </a:p>
          <a:p>
            <a:pPr lvl="2"/>
            <a:r>
              <a:rPr lang="en-US" sz="2400" dirty="0"/>
              <a:t>“hello” is a string, and it is not a double value</a:t>
            </a:r>
          </a:p>
          <a:p>
            <a:pPr marL="457200" lvl="1" indent="0">
              <a:buNone/>
            </a:pPr>
            <a:r>
              <a:rPr lang="en-US" sz="2800" dirty="0"/>
              <a:t>int area5 = </a:t>
            </a:r>
            <a:r>
              <a:rPr lang="en-US" sz="2800" dirty="0" err="1"/>
              <a:t>getArea</a:t>
            </a:r>
            <a:r>
              <a:rPr lang="en-US" sz="2800" dirty="0"/>
              <a:t>(2.5); // compile error! </a:t>
            </a:r>
          </a:p>
          <a:p>
            <a:pPr lvl="2"/>
            <a:r>
              <a:rPr lang="en-US" sz="2400" dirty="0"/>
              <a:t>2.5 is a float value, and it is not a integer value</a:t>
            </a:r>
            <a:endParaRPr lang="en-US" sz="2800" dirty="0"/>
          </a:p>
          <a:p>
            <a:endParaRPr lang="en-US" dirty="0"/>
          </a:p>
          <a:p>
            <a:r>
              <a:rPr lang="en-US" dirty="0"/>
              <a:t>Inputs go in, result comes out </a:t>
            </a:r>
          </a:p>
          <a:p>
            <a:endParaRPr lang="en-TW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8DE2A5-F42D-4746-87A6-2CFEFA80D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10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62079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602E08-6516-D84E-9659-B85609595F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Example with methods </a:t>
            </a:r>
            <a:endParaRPr lang="en-TW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6C1CF2-8E23-6B4A-B372-C650E8D639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dirty="0"/>
              <a:t>public class </a:t>
            </a:r>
            <a:r>
              <a:rPr lang="en-US" sz="1600" dirty="0" err="1"/>
              <a:t>MyProgram</a:t>
            </a:r>
            <a:r>
              <a:rPr lang="en-US" sz="1600" dirty="0"/>
              <a:t>{ </a:t>
            </a:r>
          </a:p>
          <a:p>
            <a:pPr marL="457200" lvl="1" indent="0">
              <a:buNone/>
            </a:pPr>
            <a:r>
              <a:rPr lang="en-US" sz="1600" dirty="0"/>
              <a:t>public final double PI = 3.1414; </a:t>
            </a:r>
          </a:p>
          <a:p>
            <a:pPr marL="457200" lvl="1" indent="0">
              <a:buNone/>
            </a:pPr>
            <a:r>
              <a:rPr lang="en-US" sz="1600" dirty="0"/>
              <a:t>public static void main(String </a:t>
            </a:r>
            <a:r>
              <a:rPr lang="en-US" sz="1600" dirty="0" err="1"/>
              <a:t>args</a:t>
            </a:r>
            <a:r>
              <a:rPr lang="en-US" sz="1600" dirty="0"/>
              <a:t>[]) { </a:t>
            </a:r>
          </a:p>
          <a:p>
            <a:pPr marL="914400" lvl="2" indent="0">
              <a:buNone/>
            </a:pPr>
            <a:r>
              <a:rPr lang="en-US" sz="1600" dirty="0"/>
              <a:t>Scanner in = new Scanner(</a:t>
            </a:r>
            <a:r>
              <a:rPr lang="en-US" sz="1600" dirty="0" err="1"/>
              <a:t>System.in</a:t>
            </a:r>
            <a:r>
              <a:rPr lang="en-US" sz="1600" dirty="0"/>
              <a:t>); </a:t>
            </a:r>
          </a:p>
          <a:p>
            <a:pPr marL="914400" lvl="2" indent="0">
              <a:buNone/>
            </a:pPr>
            <a:r>
              <a:rPr lang="en-US" sz="1600" dirty="0" err="1"/>
              <a:t>System.out.print</a:t>
            </a:r>
            <a:r>
              <a:rPr lang="en-US" sz="1600" dirty="0"/>
              <a:t>(“Enter radius”); </a:t>
            </a:r>
          </a:p>
          <a:p>
            <a:pPr marL="914400" lvl="2" indent="0">
              <a:buNone/>
            </a:pPr>
            <a:r>
              <a:rPr lang="en-US" sz="1600" dirty="0"/>
              <a:t>double radius = </a:t>
            </a:r>
            <a:r>
              <a:rPr lang="en-US" sz="1600" dirty="0" err="1"/>
              <a:t>in.nextDouble</a:t>
            </a:r>
            <a:r>
              <a:rPr lang="en-US" sz="1600" dirty="0"/>
              <a:t>(); </a:t>
            </a:r>
          </a:p>
          <a:p>
            <a:pPr marL="914400" lvl="2" indent="0">
              <a:buNone/>
            </a:pPr>
            <a:r>
              <a:rPr lang="en-US" sz="1600" dirty="0"/>
              <a:t>double circumference = </a:t>
            </a:r>
            <a:r>
              <a:rPr lang="en-US" sz="1600" dirty="0" err="1"/>
              <a:t>getCircumference</a:t>
            </a:r>
            <a:r>
              <a:rPr lang="en-US" sz="1600" dirty="0"/>
              <a:t>(radius); </a:t>
            </a:r>
          </a:p>
          <a:p>
            <a:pPr marL="914400" lvl="2" indent="0">
              <a:buNone/>
            </a:pPr>
            <a:r>
              <a:rPr lang="en-US" sz="1600" dirty="0" err="1"/>
              <a:t>System.out.println</a:t>
            </a:r>
            <a:r>
              <a:rPr lang="en-US" sz="1600" dirty="0"/>
              <a:t>(“Circumference="+circumference); </a:t>
            </a:r>
          </a:p>
          <a:p>
            <a:pPr marL="914400" lvl="2" indent="0">
              <a:buNone/>
            </a:pPr>
            <a:r>
              <a:rPr lang="en-US" sz="1600" dirty="0"/>
              <a:t>double area = </a:t>
            </a:r>
            <a:r>
              <a:rPr lang="en-US" sz="1600" dirty="0" err="1"/>
              <a:t>getArea</a:t>
            </a:r>
            <a:r>
              <a:rPr lang="en-US" sz="1600" dirty="0"/>
              <a:t>(radius); </a:t>
            </a:r>
          </a:p>
          <a:p>
            <a:pPr marL="914400" lvl="2" indent="0">
              <a:buNone/>
            </a:pPr>
            <a:r>
              <a:rPr lang="en-US" sz="1600" dirty="0" err="1"/>
              <a:t>System.out.println</a:t>
            </a:r>
            <a:r>
              <a:rPr lang="en-US" sz="1600" dirty="0"/>
              <a:t>(“Area="+area); </a:t>
            </a:r>
          </a:p>
          <a:p>
            <a:pPr marL="457200" lvl="1" indent="0">
              <a:buNone/>
            </a:pPr>
            <a:r>
              <a:rPr lang="en-US" sz="1600" dirty="0"/>
              <a:t>} </a:t>
            </a:r>
          </a:p>
          <a:p>
            <a:pPr marL="457200" lvl="1" indent="0">
              <a:buNone/>
            </a:pPr>
            <a:r>
              <a:rPr lang="en-US" sz="1600" dirty="0"/>
              <a:t>public static double </a:t>
            </a:r>
            <a:r>
              <a:rPr lang="en-US" sz="1600" dirty="0" err="1"/>
              <a:t>getCircumference</a:t>
            </a:r>
            <a:r>
              <a:rPr lang="en-US" sz="1600" dirty="0"/>
              <a:t>(int </a:t>
            </a:r>
            <a:r>
              <a:rPr lang="en-US" sz="1600" dirty="0" err="1"/>
              <a:t>valuein</a:t>
            </a:r>
            <a:r>
              <a:rPr lang="en-US" sz="1600" dirty="0"/>
              <a:t>) { </a:t>
            </a:r>
          </a:p>
          <a:p>
            <a:pPr marL="914400" lvl="2" indent="0">
              <a:buNone/>
            </a:pPr>
            <a:r>
              <a:rPr lang="en-US" sz="1600" dirty="0"/>
              <a:t>return PI*2*</a:t>
            </a:r>
            <a:r>
              <a:rPr lang="en-US" sz="1600" dirty="0" err="1"/>
              <a:t>valuein</a:t>
            </a:r>
            <a:r>
              <a:rPr lang="en-US" sz="1600" dirty="0"/>
              <a:t>; </a:t>
            </a:r>
          </a:p>
          <a:p>
            <a:pPr marL="457200" lvl="1" indent="0">
              <a:buNone/>
            </a:pPr>
            <a:r>
              <a:rPr lang="en-US" sz="1600" dirty="0"/>
              <a:t>} </a:t>
            </a:r>
          </a:p>
          <a:p>
            <a:pPr marL="457200" lvl="1" indent="0">
              <a:buNone/>
            </a:pPr>
            <a:r>
              <a:rPr lang="en-US" sz="1600" dirty="0"/>
              <a:t>public static double </a:t>
            </a:r>
            <a:r>
              <a:rPr lang="en-US" sz="1600" dirty="0" err="1"/>
              <a:t>getArea</a:t>
            </a:r>
            <a:r>
              <a:rPr lang="en-US" sz="1600" dirty="0"/>
              <a:t>(int </a:t>
            </a:r>
            <a:r>
              <a:rPr lang="en-US" sz="1600" dirty="0" err="1"/>
              <a:t>valuein</a:t>
            </a:r>
            <a:r>
              <a:rPr lang="en-US" sz="1600" dirty="0"/>
              <a:t>) { </a:t>
            </a:r>
          </a:p>
          <a:p>
            <a:pPr marL="914400" lvl="2" indent="0">
              <a:buNone/>
            </a:pPr>
            <a:r>
              <a:rPr lang="en-US" sz="1600" dirty="0"/>
              <a:t>return PI*</a:t>
            </a:r>
            <a:r>
              <a:rPr lang="en-US" sz="1600" dirty="0" err="1"/>
              <a:t>valuein</a:t>
            </a:r>
            <a:r>
              <a:rPr lang="en-US" sz="1600" dirty="0"/>
              <a:t>*</a:t>
            </a:r>
            <a:r>
              <a:rPr lang="en-US" sz="1600" dirty="0" err="1"/>
              <a:t>valuein</a:t>
            </a:r>
            <a:r>
              <a:rPr lang="en-US" sz="1600" dirty="0"/>
              <a:t>; </a:t>
            </a:r>
          </a:p>
          <a:p>
            <a:pPr marL="457200" lvl="1" indent="0">
              <a:buNone/>
            </a:pPr>
            <a:r>
              <a:rPr lang="en-US" sz="1600" dirty="0"/>
              <a:t>} </a:t>
            </a:r>
          </a:p>
          <a:p>
            <a:pPr marL="0" indent="0">
              <a:buNone/>
            </a:pPr>
            <a:r>
              <a:rPr lang="en-US" sz="1600" dirty="0"/>
              <a:t>}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145745-EB2F-8C40-874D-C76715A427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11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9419430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602E08-6516-D84E-9659-B85609595F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Example with methods </a:t>
            </a:r>
            <a:endParaRPr lang="en-TW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6C1CF2-8E23-6B4A-B372-C650E8D639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dirty="0"/>
              <a:t>public class </a:t>
            </a:r>
            <a:r>
              <a:rPr lang="en-US" sz="1600" dirty="0" err="1"/>
              <a:t>MyProgram</a:t>
            </a:r>
            <a:r>
              <a:rPr lang="en-US" sz="1600" dirty="0"/>
              <a:t> { </a:t>
            </a:r>
          </a:p>
          <a:p>
            <a:pPr marL="457200" lvl="1" indent="0">
              <a:buNone/>
            </a:pPr>
            <a:r>
              <a:rPr lang="en-US" sz="1600" dirty="0"/>
              <a:t>public final double PI = 3.1414; </a:t>
            </a:r>
          </a:p>
          <a:p>
            <a:pPr marL="457200" lvl="1" indent="0">
              <a:buNone/>
            </a:pPr>
            <a:r>
              <a:rPr lang="en-US" sz="1600" dirty="0"/>
              <a:t>public static void main(String </a:t>
            </a:r>
            <a:r>
              <a:rPr lang="en-US" sz="1600" dirty="0" err="1"/>
              <a:t>args</a:t>
            </a:r>
            <a:r>
              <a:rPr lang="en-US" sz="1600" dirty="0"/>
              <a:t>[]) { </a:t>
            </a:r>
          </a:p>
          <a:p>
            <a:pPr marL="914400" lvl="2" indent="0">
              <a:buNone/>
            </a:pPr>
            <a:r>
              <a:rPr lang="en-US" sz="1600" dirty="0"/>
              <a:t>Scanner in = new Scanner(</a:t>
            </a:r>
            <a:r>
              <a:rPr lang="en-US" sz="1600" dirty="0" err="1"/>
              <a:t>System.in</a:t>
            </a:r>
            <a:r>
              <a:rPr lang="en-US" sz="1600" dirty="0"/>
              <a:t>); </a:t>
            </a:r>
          </a:p>
          <a:p>
            <a:pPr marL="914400" lvl="2" indent="0">
              <a:buNone/>
            </a:pPr>
            <a:r>
              <a:rPr lang="en-US" sz="1600" dirty="0" err="1"/>
              <a:t>System.out.print</a:t>
            </a:r>
            <a:r>
              <a:rPr lang="en-US" sz="1600" dirty="0"/>
              <a:t>(“Enter radius”); </a:t>
            </a:r>
          </a:p>
          <a:p>
            <a:pPr marL="914400" lvl="2" indent="0">
              <a:buNone/>
            </a:pPr>
            <a:r>
              <a:rPr lang="en-US" sz="1600" dirty="0"/>
              <a:t>double radius = </a:t>
            </a:r>
            <a:r>
              <a:rPr lang="en-US" sz="1600" dirty="0" err="1"/>
              <a:t>in.nextDouble</a:t>
            </a:r>
            <a:r>
              <a:rPr lang="en-US" sz="1600" dirty="0"/>
              <a:t>(); </a:t>
            </a:r>
          </a:p>
          <a:p>
            <a:pPr marL="914400" lvl="2" indent="0">
              <a:buNone/>
            </a:pPr>
            <a:r>
              <a:rPr lang="en-US" sz="1600" dirty="0"/>
              <a:t>double circumference = </a:t>
            </a:r>
            <a:r>
              <a:rPr lang="en-US" sz="1600" dirty="0" err="1"/>
              <a:t>getCircumference</a:t>
            </a:r>
            <a:r>
              <a:rPr lang="en-US" sz="1600" dirty="0"/>
              <a:t>(</a:t>
            </a:r>
            <a:r>
              <a:rPr lang="en-US" sz="1600" b="1" dirty="0">
                <a:solidFill>
                  <a:srgbClr val="FF0000"/>
                </a:solidFill>
              </a:rPr>
              <a:t>radius</a:t>
            </a:r>
            <a:r>
              <a:rPr lang="en-US" sz="1600" dirty="0"/>
              <a:t>); </a:t>
            </a:r>
          </a:p>
          <a:p>
            <a:pPr marL="914400" lvl="2" indent="0">
              <a:buNone/>
            </a:pPr>
            <a:r>
              <a:rPr lang="en-US" sz="1600" dirty="0" err="1"/>
              <a:t>System.out.println</a:t>
            </a:r>
            <a:r>
              <a:rPr lang="en-US" sz="1600" dirty="0"/>
              <a:t>(“Circumference="+circumference); </a:t>
            </a:r>
          </a:p>
          <a:p>
            <a:pPr marL="914400" lvl="2" indent="0">
              <a:buNone/>
            </a:pPr>
            <a:r>
              <a:rPr lang="en-US" sz="1600" dirty="0"/>
              <a:t>double area = </a:t>
            </a:r>
            <a:r>
              <a:rPr lang="en-US" sz="1600" dirty="0" err="1"/>
              <a:t>getArea</a:t>
            </a:r>
            <a:r>
              <a:rPr lang="en-US" sz="1600" dirty="0"/>
              <a:t>(</a:t>
            </a:r>
            <a:r>
              <a:rPr lang="en-US" sz="1600" b="1" dirty="0">
                <a:solidFill>
                  <a:srgbClr val="00B050"/>
                </a:solidFill>
              </a:rPr>
              <a:t>radius</a:t>
            </a:r>
            <a:r>
              <a:rPr lang="en-US" sz="1600" dirty="0"/>
              <a:t>); </a:t>
            </a:r>
          </a:p>
          <a:p>
            <a:pPr marL="914400" lvl="2" indent="0">
              <a:buNone/>
            </a:pPr>
            <a:r>
              <a:rPr lang="en-US" sz="1600" dirty="0" err="1"/>
              <a:t>System.out.println</a:t>
            </a:r>
            <a:r>
              <a:rPr lang="en-US" sz="1600" dirty="0"/>
              <a:t>(“Area="+area); </a:t>
            </a:r>
          </a:p>
          <a:p>
            <a:pPr marL="457200" lvl="1" indent="0">
              <a:buNone/>
            </a:pPr>
            <a:r>
              <a:rPr lang="en-US" sz="1600" dirty="0"/>
              <a:t>} </a:t>
            </a:r>
          </a:p>
          <a:p>
            <a:pPr marL="457200" lvl="1" indent="0">
              <a:buNone/>
            </a:pPr>
            <a:r>
              <a:rPr lang="en-US" sz="1600" dirty="0"/>
              <a:t>public static double </a:t>
            </a:r>
            <a:r>
              <a:rPr lang="en-US" sz="1600" dirty="0" err="1"/>
              <a:t>getCircumference</a:t>
            </a:r>
            <a:r>
              <a:rPr lang="en-US" sz="1600" dirty="0"/>
              <a:t>(</a:t>
            </a:r>
            <a:r>
              <a:rPr lang="en-US" sz="1600" b="1" dirty="0">
                <a:solidFill>
                  <a:srgbClr val="FF0000"/>
                </a:solidFill>
              </a:rPr>
              <a:t>int </a:t>
            </a:r>
            <a:r>
              <a:rPr lang="en-US" sz="1600" b="1" dirty="0" err="1">
                <a:solidFill>
                  <a:srgbClr val="FF0000"/>
                </a:solidFill>
              </a:rPr>
              <a:t>valuein</a:t>
            </a:r>
            <a:r>
              <a:rPr lang="en-US" sz="1600" dirty="0"/>
              <a:t>) { </a:t>
            </a:r>
          </a:p>
          <a:p>
            <a:pPr marL="914400" lvl="2" indent="0">
              <a:buNone/>
            </a:pPr>
            <a:r>
              <a:rPr lang="en-US" sz="1600" dirty="0"/>
              <a:t>return PI*2*</a:t>
            </a:r>
            <a:r>
              <a:rPr lang="en-US" sz="1600" dirty="0" err="1"/>
              <a:t>valuein</a:t>
            </a:r>
            <a:r>
              <a:rPr lang="en-US" sz="1600" dirty="0"/>
              <a:t>; </a:t>
            </a:r>
          </a:p>
          <a:p>
            <a:pPr marL="457200" lvl="1" indent="0">
              <a:buNone/>
            </a:pPr>
            <a:r>
              <a:rPr lang="en-US" sz="1600" dirty="0"/>
              <a:t>} </a:t>
            </a:r>
          </a:p>
          <a:p>
            <a:pPr marL="457200" lvl="1" indent="0">
              <a:buNone/>
            </a:pPr>
            <a:r>
              <a:rPr lang="en-US" sz="1600" dirty="0"/>
              <a:t>public static double </a:t>
            </a:r>
            <a:r>
              <a:rPr lang="en-US" sz="1600" dirty="0" err="1"/>
              <a:t>getArea</a:t>
            </a:r>
            <a:r>
              <a:rPr lang="en-US" sz="1600" dirty="0"/>
              <a:t>(</a:t>
            </a:r>
            <a:r>
              <a:rPr lang="en-US" sz="1600" b="1" dirty="0">
                <a:solidFill>
                  <a:srgbClr val="00B050"/>
                </a:solidFill>
              </a:rPr>
              <a:t>int </a:t>
            </a:r>
            <a:r>
              <a:rPr lang="en-US" sz="1600" b="1" dirty="0" err="1">
                <a:solidFill>
                  <a:srgbClr val="00B050"/>
                </a:solidFill>
              </a:rPr>
              <a:t>valuein</a:t>
            </a:r>
            <a:r>
              <a:rPr lang="en-US" sz="1600" dirty="0"/>
              <a:t>) { </a:t>
            </a:r>
          </a:p>
          <a:p>
            <a:pPr marL="914400" lvl="2" indent="0">
              <a:buNone/>
            </a:pPr>
            <a:r>
              <a:rPr lang="en-US" sz="1600" dirty="0"/>
              <a:t>return PI*</a:t>
            </a:r>
            <a:r>
              <a:rPr lang="en-US" sz="1600" dirty="0" err="1"/>
              <a:t>valuein</a:t>
            </a:r>
            <a:r>
              <a:rPr lang="en-US" sz="1600" dirty="0"/>
              <a:t>*</a:t>
            </a:r>
            <a:r>
              <a:rPr lang="en-US" sz="1600" dirty="0" err="1"/>
              <a:t>valuein</a:t>
            </a:r>
            <a:r>
              <a:rPr lang="en-US" sz="1600" dirty="0"/>
              <a:t>; </a:t>
            </a:r>
          </a:p>
          <a:p>
            <a:pPr marL="457200" lvl="1" indent="0">
              <a:buNone/>
            </a:pPr>
            <a:r>
              <a:rPr lang="en-US" sz="1600" dirty="0"/>
              <a:t>} </a:t>
            </a:r>
          </a:p>
          <a:p>
            <a:pPr marL="0" indent="0">
              <a:buNone/>
            </a:pPr>
            <a:r>
              <a:rPr lang="en-US" sz="1600" dirty="0"/>
              <a:t>}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145745-EB2F-8C40-874D-C76715A427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12</a:t>
            </a:fld>
            <a:endParaRPr lang="en-TW"/>
          </a:p>
        </p:txBody>
      </p:sp>
      <p:sp>
        <p:nvSpPr>
          <p:cNvPr id="5" name="Up-Down Arrow 4">
            <a:extLst>
              <a:ext uri="{FF2B5EF4-FFF2-40B4-BE49-F238E27FC236}">
                <a16:creationId xmlns:a16="http://schemas.microsoft.com/office/drawing/2014/main" id="{DD0D7D89-11CF-4D44-9DE1-C4CA4CF2B18B}"/>
              </a:ext>
            </a:extLst>
          </p:cNvPr>
          <p:cNvSpPr/>
          <p:nvPr/>
        </p:nvSpPr>
        <p:spPr>
          <a:xfrm rot="1012047">
            <a:off x="4578489" y="3130763"/>
            <a:ext cx="302886" cy="1153738"/>
          </a:xfrm>
          <a:prstGeom prst="up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6" name="Up-Down Arrow 5">
            <a:extLst>
              <a:ext uri="{FF2B5EF4-FFF2-40B4-BE49-F238E27FC236}">
                <a16:creationId xmlns:a16="http://schemas.microsoft.com/office/drawing/2014/main" id="{94811823-5B19-A644-A086-2E6BC23BB698}"/>
              </a:ext>
            </a:extLst>
          </p:cNvPr>
          <p:cNvSpPr/>
          <p:nvPr/>
        </p:nvSpPr>
        <p:spPr>
          <a:xfrm>
            <a:off x="3293974" y="3707632"/>
            <a:ext cx="302886" cy="1470010"/>
          </a:xfrm>
          <a:prstGeom prst="upDown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8077407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BB3B5-5D73-8A47-997D-E82A3D820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Advantages </a:t>
            </a:r>
            <a:endParaRPr lang="en-TW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A1B2C9-7E06-1241-8DD5-DC31A351F6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One method called </a:t>
            </a:r>
            <a:r>
              <a:rPr lang="en-US" b="1" dirty="0" err="1"/>
              <a:t>getCircumference</a:t>
            </a:r>
            <a:r>
              <a:rPr lang="en-US" dirty="0"/>
              <a:t> takes in a radius and calculates the circumference </a:t>
            </a:r>
          </a:p>
          <a:p>
            <a:r>
              <a:rPr lang="en-US" dirty="0"/>
              <a:t>Another method called </a:t>
            </a:r>
            <a:r>
              <a:rPr lang="en-US" b="1" dirty="0" err="1"/>
              <a:t>getArea</a:t>
            </a:r>
            <a:r>
              <a:rPr lang="en-US" dirty="0"/>
              <a:t> takes in a radius and calculates the area </a:t>
            </a:r>
          </a:p>
          <a:p>
            <a:r>
              <a:rPr lang="en-US" dirty="0"/>
              <a:t>We’ve separated the code into distinct parts, making it </a:t>
            </a:r>
            <a:r>
              <a:rPr lang="en-US" dirty="0">
                <a:solidFill>
                  <a:srgbClr val="FF0000"/>
                </a:solidFill>
              </a:rPr>
              <a:t>easy to identify</a:t>
            </a:r>
            <a:r>
              <a:rPr lang="en-US" dirty="0"/>
              <a:t> and </a:t>
            </a:r>
            <a:r>
              <a:rPr lang="en-US" dirty="0">
                <a:solidFill>
                  <a:srgbClr val="FF0000"/>
                </a:solidFill>
              </a:rPr>
              <a:t>re-use</a:t>
            </a:r>
            <a:r>
              <a:rPr lang="en-US" dirty="0"/>
              <a:t> individual components </a:t>
            </a:r>
          </a:p>
          <a:p>
            <a:r>
              <a:rPr lang="en-US" dirty="0"/>
              <a:t>We can run a method as many times as we want with different numbers </a:t>
            </a:r>
          </a:p>
          <a:p>
            <a:endParaRPr lang="en-TW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C044D7-7F2B-854F-B48E-EB74EF28D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13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7691697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751B9-E922-F440-8E5D-513578C57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Method features </a:t>
            </a:r>
            <a:endParaRPr lang="en-TW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FC4CCC-9BF3-B049-9864-35E9663EFF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TW" dirty="0"/>
          </a:p>
          <a:p>
            <a:pPr marL="0" indent="0">
              <a:buNone/>
            </a:pPr>
            <a:br>
              <a:rPr lang="en-US" dirty="0"/>
            </a:br>
            <a:endParaRPr lang="en-US" dirty="0"/>
          </a:p>
          <a:p>
            <a:pPr marL="457200" lvl="1" indent="0">
              <a:buNone/>
            </a:pPr>
            <a:r>
              <a:rPr lang="en-US" sz="2800" dirty="0"/>
              <a:t>public static double </a:t>
            </a:r>
            <a:r>
              <a:rPr lang="en-US" sz="2800" dirty="0" err="1"/>
              <a:t>getArea</a:t>
            </a:r>
            <a:r>
              <a:rPr lang="en-US" sz="2800" dirty="0"/>
              <a:t>(double </a:t>
            </a:r>
            <a:r>
              <a:rPr lang="en-US" sz="2800" dirty="0" err="1"/>
              <a:t>valuein</a:t>
            </a:r>
            <a:r>
              <a:rPr lang="en-US" sz="2800" dirty="0"/>
              <a:t>) { </a:t>
            </a:r>
          </a:p>
          <a:p>
            <a:pPr marL="914400" lvl="2" indent="0">
              <a:buNone/>
            </a:pPr>
            <a:r>
              <a:rPr lang="en-US" sz="2800" dirty="0"/>
              <a:t>return PI*</a:t>
            </a:r>
            <a:r>
              <a:rPr lang="en-US" sz="2800" dirty="0" err="1"/>
              <a:t>valuein</a:t>
            </a:r>
            <a:r>
              <a:rPr lang="en-US" sz="2800" dirty="0"/>
              <a:t>*</a:t>
            </a:r>
            <a:r>
              <a:rPr lang="en-US" sz="2800" dirty="0" err="1"/>
              <a:t>valuein</a:t>
            </a:r>
            <a:r>
              <a:rPr lang="en-US" sz="2800" dirty="0"/>
              <a:t>; </a:t>
            </a:r>
          </a:p>
          <a:p>
            <a:pPr marL="457200" lvl="1" indent="0">
              <a:buNone/>
            </a:pPr>
            <a:r>
              <a:rPr lang="en-US" sz="2800" dirty="0"/>
              <a:t>} </a:t>
            </a:r>
          </a:p>
          <a:p>
            <a:endParaRPr lang="en-TW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3D245D-195B-E54B-9251-B0243A2B2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14</a:t>
            </a:fld>
            <a:endParaRPr lang="en-TW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0E9F5D0-A043-814D-A098-485698AC72AD}"/>
              </a:ext>
            </a:extLst>
          </p:cNvPr>
          <p:cNvSpPr/>
          <p:nvPr/>
        </p:nvSpPr>
        <p:spPr>
          <a:xfrm>
            <a:off x="341416" y="958292"/>
            <a:ext cx="2879766" cy="954107"/>
          </a:xfrm>
          <a:prstGeom prst="rect">
            <a:avLst/>
          </a:prstGeom>
          <a:ln w="285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sz="2800" dirty="0">
                <a:latin typeface="Helvetica" pitchFamily="2" charset="0"/>
              </a:rPr>
              <a:t>It’s in the main file so use static </a:t>
            </a:r>
            <a:endParaRPr lang="en-US" sz="2800" dirty="0">
              <a:effectLst/>
              <a:latin typeface="Helvetica" pitchFamily="2" charset="0"/>
            </a:endParaRPr>
          </a:p>
        </p:txBody>
      </p:sp>
      <p:sp>
        <p:nvSpPr>
          <p:cNvPr id="6" name="Down Arrow 5">
            <a:extLst>
              <a:ext uri="{FF2B5EF4-FFF2-40B4-BE49-F238E27FC236}">
                <a16:creationId xmlns:a16="http://schemas.microsoft.com/office/drawing/2014/main" id="{0483648D-34BE-BB49-93C5-4D3CC2FBFA60}"/>
              </a:ext>
            </a:extLst>
          </p:cNvPr>
          <p:cNvSpPr/>
          <p:nvPr/>
        </p:nvSpPr>
        <p:spPr>
          <a:xfrm>
            <a:off x="1781299" y="2024070"/>
            <a:ext cx="581891" cy="49876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BEA8FF0-D8D8-8B40-8A9D-5B49F4E7CB52}"/>
              </a:ext>
            </a:extLst>
          </p:cNvPr>
          <p:cNvSpPr/>
          <p:nvPr/>
        </p:nvSpPr>
        <p:spPr>
          <a:xfrm>
            <a:off x="4061510" y="958291"/>
            <a:ext cx="2879766" cy="954107"/>
          </a:xfrm>
          <a:prstGeom prst="rect">
            <a:avLst/>
          </a:prstGeom>
          <a:ln w="285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sz="2800" dirty="0"/>
              <a:t>This method returns a double </a:t>
            </a:r>
          </a:p>
        </p:txBody>
      </p:sp>
      <p:sp>
        <p:nvSpPr>
          <p:cNvPr id="8" name="Down Arrow 7">
            <a:extLst>
              <a:ext uri="{FF2B5EF4-FFF2-40B4-BE49-F238E27FC236}">
                <a16:creationId xmlns:a16="http://schemas.microsoft.com/office/drawing/2014/main" id="{71E2FC28-014E-004E-A7C5-17493F4225EF}"/>
              </a:ext>
            </a:extLst>
          </p:cNvPr>
          <p:cNvSpPr/>
          <p:nvPr/>
        </p:nvSpPr>
        <p:spPr>
          <a:xfrm rot="2569928">
            <a:off x="3336423" y="1769744"/>
            <a:ext cx="581891" cy="81486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1F99979-EBF7-7E4C-A1C5-B8AFD50DBB5B}"/>
              </a:ext>
            </a:extLst>
          </p:cNvPr>
          <p:cNvSpPr/>
          <p:nvPr/>
        </p:nvSpPr>
        <p:spPr>
          <a:xfrm>
            <a:off x="4572000" y="4335167"/>
            <a:ext cx="4227615" cy="1815882"/>
          </a:xfrm>
          <a:prstGeom prst="rect">
            <a:avLst/>
          </a:prstGeom>
          <a:ln w="285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sz="2800" dirty="0"/>
              <a:t>Method takes in an double That double will be referred to as ‘</a:t>
            </a:r>
            <a:r>
              <a:rPr lang="en-US" sz="2800" dirty="0" err="1"/>
              <a:t>valuein</a:t>
            </a:r>
            <a:r>
              <a:rPr lang="en-US" sz="2800" dirty="0"/>
              <a:t>’ for the duration of the method 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4994BE3-8941-CE4A-9981-494CDEB04FBA}"/>
              </a:ext>
            </a:extLst>
          </p:cNvPr>
          <p:cNvSpPr/>
          <p:nvPr/>
        </p:nvSpPr>
        <p:spPr>
          <a:xfrm>
            <a:off x="747602" y="4335167"/>
            <a:ext cx="3106438" cy="954107"/>
          </a:xfrm>
          <a:prstGeom prst="rect">
            <a:avLst/>
          </a:prstGeom>
          <a:ln w="285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sz="2800" dirty="0"/>
              <a:t>It returns the result of this calculation </a:t>
            </a:r>
          </a:p>
        </p:txBody>
      </p:sp>
      <p:sp>
        <p:nvSpPr>
          <p:cNvPr id="11" name="Down Arrow 10">
            <a:extLst>
              <a:ext uri="{FF2B5EF4-FFF2-40B4-BE49-F238E27FC236}">
                <a16:creationId xmlns:a16="http://schemas.microsoft.com/office/drawing/2014/main" id="{8AD7771D-5EFE-9444-AF2F-383B4AFBE36A}"/>
              </a:ext>
            </a:extLst>
          </p:cNvPr>
          <p:cNvSpPr/>
          <p:nvPr/>
        </p:nvSpPr>
        <p:spPr>
          <a:xfrm rot="10800000">
            <a:off x="1395349" y="3380902"/>
            <a:ext cx="581891" cy="69233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12" name="Down Arrow 11">
            <a:extLst>
              <a:ext uri="{FF2B5EF4-FFF2-40B4-BE49-F238E27FC236}">
                <a16:creationId xmlns:a16="http://schemas.microsoft.com/office/drawing/2014/main" id="{991AFDB1-BE1E-4948-BD19-90FD54AC2AAD}"/>
              </a:ext>
            </a:extLst>
          </p:cNvPr>
          <p:cNvSpPr/>
          <p:nvPr/>
        </p:nvSpPr>
        <p:spPr>
          <a:xfrm rot="10800000">
            <a:off x="5715987" y="2868283"/>
            <a:ext cx="581891" cy="120495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5510125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B18E44-5402-564F-82C7-CCDE88801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Variable scope </a:t>
            </a:r>
            <a:endParaRPr lang="en-TW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E571D-3D12-EB4F-A1F4-4469ADAF52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 variable defined inside a method will only exist for the </a:t>
            </a:r>
            <a:r>
              <a:rPr lang="en-US" dirty="0">
                <a:solidFill>
                  <a:srgbClr val="FF0000"/>
                </a:solidFill>
              </a:rPr>
              <a:t>duration of that method </a:t>
            </a:r>
          </a:p>
          <a:p>
            <a:r>
              <a:rPr lang="en-US" dirty="0"/>
              <a:t>When the method returns a result, the variable will be disposed of by Java’s garbage collector </a:t>
            </a:r>
          </a:p>
          <a:p>
            <a:r>
              <a:rPr lang="en-US" dirty="0"/>
              <a:t>If you want a variable to be available to all methods you need to define it outside those methods </a:t>
            </a:r>
          </a:p>
          <a:p>
            <a:pPr lvl="1"/>
            <a:r>
              <a:rPr lang="en-US" sz="2800" b="1" dirty="0">
                <a:solidFill>
                  <a:srgbClr val="FF0000"/>
                </a:solidFill>
              </a:rPr>
              <a:t>PI </a:t>
            </a:r>
            <a:r>
              <a:rPr lang="en-US" sz="2800" dirty="0"/>
              <a:t>is declared </a:t>
            </a:r>
            <a:r>
              <a:rPr lang="en-US" sz="2800" b="1" dirty="0"/>
              <a:t>outside</a:t>
            </a:r>
            <a:r>
              <a:rPr lang="en-US" sz="2800" dirty="0"/>
              <a:t> the methods of the class </a:t>
            </a:r>
          </a:p>
          <a:p>
            <a:pPr lvl="1"/>
            <a:r>
              <a:rPr lang="en-US" sz="2800" dirty="0"/>
              <a:t>Therefore it is a </a:t>
            </a:r>
            <a:r>
              <a:rPr lang="en-US" sz="2800" b="1" dirty="0">
                <a:solidFill>
                  <a:srgbClr val="FF0000"/>
                </a:solidFill>
              </a:rPr>
              <a:t>class variable </a:t>
            </a:r>
            <a:r>
              <a:rPr lang="en-US" sz="2800" dirty="0"/>
              <a:t>rather than a </a:t>
            </a:r>
            <a:r>
              <a:rPr lang="en-US" sz="2800" b="1" dirty="0">
                <a:solidFill>
                  <a:srgbClr val="FF0000"/>
                </a:solidFill>
              </a:rPr>
              <a:t>method variable </a:t>
            </a:r>
          </a:p>
          <a:p>
            <a:r>
              <a:rPr lang="en-US" dirty="0"/>
              <a:t>The area of the program in which a variable is available is called the scope of that variable </a:t>
            </a:r>
          </a:p>
          <a:p>
            <a:endParaRPr lang="en-TW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8E93CA-1590-174E-9C4E-04187125CE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15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6155519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602E08-6516-D84E-9659-B85609595F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Class variable scope </a:t>
            </a:r>
            <a:endParaRPr lang="en-TW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6C1CF2-8E23-6B4A-B372-C650E8D639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dirty="0"/>
              <a:t>public </a:t>
            </a:r>
            <a:r>
              <a:rPr lang="en-US" sz="1600" b="1" dirty="0">
                <a:solidFill>
                  <a:srgbClr val="FF0000"/>
                </a:solidFill>
              </a:rPr>
              <a:t>class</a:t>
            </a:r>
            <a:r>
              <a:rPr lang="en-US" sz="1600" dirty="0"/>
              <a:t> </a:t>
            </a:r>
            <a:r>
              <a:rPr lang="en-US" sz="1600" dirty="0" err="1"/>
              <a:t>MyProgram</a:t>
            </a:r>
            <a:r>
              <a:rPr lang="en-US" sz="1600" dirty="0"/>
              <a:t> { </a:t>
            </a:r>
          </a:p>
          <a:p>
            <a:pPr marL="457200" lvl="1" indent="0">
              <a:buNone/>
            </a:pPr>
            <a:r>
              <a:rPr lang="en-US" sz="1600" dirty="0"/>
              <a:t>public final double </a:t>
            </a:r>
            <a:r>
              <a:rPr lang="en-US" sz="1600" b="1" dirty="0">
                <a:solidFill>
                  <a:srgbClr val="FF0000"/>
                </a:solidFill>
              </a:rPr>
              <a:t>PI</a:t>
            </a:r>
            <a:r>
              <a:rPr lang="en-US" sz="1600" dirty="0"/>
              <a:t> = 3.1414; </a:t>
            </a:r>
          </a:p>
          <a:p>
            <a:pPr marL="457200" lvl="1" indent="0">
              <a:buNone/>
            </a:pPr>
            <a:r>
              <a:rPr lang="en-US" sz="1600" dirty="0"/>
              <a:t>public static void main(String </a:t>
            </a:r>
            <a:r>
              <a:rPr lang="en-US" sz="1600" dirty="0" err="1"/>
              <a:t>args</a:t>
            </a:r>
            <a:r>
              <a:rPr lang="en-US" sz="1600" dirty="0"/>
              <a:t>[]) { </a:t>
            </a:r>
          </a:p>
          <a:p>
            <a:pPr marL="914400" lvl="2" indent="0">
              <a:buNone/>
            </a:pPr>
            <a:r>
              <a:rPr lang="en-US" sz="1600" dirty="0"/>
              <a:t>Scanner in = new Scanner(</a:t>
            </a:r>
            <a:r>
              <a:rPr lang="en-US" sz="1600" dirty="0" err="1"/>
              <a:t>System.in</a:t>
            </a:r>
            <a:r>
              <a:rPr lang="en-US" sz="1600" dirty="0"/>
              <a:t>); </a:t>
            </a:r>
          </a:p>
          <a:p>
            <a:pPr marL="914400" lvl="2" indent="0">
              <a:buNone/>
            </a:pPr>
            <a:r>
              <a:rPr lang="en-US" sz="1600" dirty="0" err="1"/>
              <a:t>System.out.print</a:t>
            </a:r>
            <a:r>
              <a:rPr lang="en-US" sz="1600" dirty="0"/>
              <a:t>(“Enter radius”); </a:t>
            </a:r>
          </a:p>
          <a:p>
            <a:pPr marL="914400" lvl="2" indent="0">
              <a:buNone/>
            </a:pPr>
            <a:r>
              <a:rPr lang="en-US" sz="1600" dirty="0"/>
              <a:t>double radius = </a:t>
            </a:r>
            <a:r>
              <a:rPr lang="en-US" sz="1600" dirty="0" err="1"/>
              <a:t>in.nextDouble</a:t>
            </a:r>
            <a:r>
              <a:rPr lang="en-US" sz="1600" dirty="0"/>
              <a:t>(); </a:t>
            </a:r>
          </a:p>
          <a:p>
            <a:pPr marL="914400" lvl="2" indent="0">
              <a:buNone/>
            </a:pPr>
            <a:r>
              <a:rPr lang="en-US" sz="1600" dirty="0"/>
              <a:t>double circumference = </a:t>
            </a:r>
            <a:r>
              <a:rPr lang="en-US" sz="1600" dirty="0" err="1"/>
              <a:t>getCircumference</a:t>
            </a:r>
            <a:r>
              <a:rPr lang="en-US" sz="1600" dirty="0"/>
              <a:t>(radius); </a:t>
            </a:r>
          </a:p>
          <a:p>
            <a:pPr marL="914400" lvl="2" indent="0">
              <a:buNone/>
            </a:pPr>
            <a:r>
              <a:rPr lang="en-US" sz="1600" dirty="0" err="1"/>
              <a:t>System.out.println</a:t>
            </a:r>
            <a:r>
              <a:rPr lang="en-US" sz="1600" dirty="0"/>
              <a:t>(“Circumference="+circumference); </a:t>
            </a:r>
          </a:p>
          <a:p>
            <a:pPr marL="914400" lvl="2" indent="0">
              <a:buNone/>
            </a:pPr>
            <a:r>
              <a:rPr lang="en-US" sz="1600" dirty="0"/>
              <a:t>double area = </a:t>
            </a:r>
            <a:r>
              <a:rPr lang="en-US" sz="1600" dirty="0" err="1"/>
              <a:t>getArea</a:t>
            </a:r>
            <a:r>
              <a:rPr lang="en-US" sz="1600" dirty="0"/>
              <a:t>(radius); </a:t>
            </a:r>
          </a:p>
          <a:p>
            <a:pPr marL="914400" lvl="2" indent="0">
              <a:buNone/>
            </a:pPr>
            <a:r>
              <a:rPr lang="en-US" sz="1600" dirty="0" err="1"/>
              <a:t>System.out.println</a:t>
            </a:r>
            <a:r>
              <a:rPr lang="en-US" sz="1600" dirty="0"/>
              <a:t>(“Area="+area); </a:t>
            </a:r>
          </a:p>
          <a:p>
            <a:pPr marL="457200" lvl="1" indent="0">
              <a:buNone/>
            </a:pPr>
            <a:r>
              <a:rPr lang="en-US" sz="1600" dirty="0"/>
              <a:t>} </a:t>
            </a:r>
          </a:p>
          <a:p>
            <a:pPr marL="457200" lvl="1" indent="0">
              <a:buNone/>
            </a:pPr>
            <a:r>
              <a:rPr lang="en-US" sz="1600" dirty="0"/>
              <a:t>public static double </a:t>
            </a:r>
            <a:r>
              <a:rPr lang="en-US" sz="1600" dirty="0" err="1"/>
              <a:t>getCircumference</a:t>
            </a:r>
            <a:r>
              <a:rPr lang="en-US" sz="1600" dirty="0"/>
              <a:t>(int </a:t>
            </a:r>
            <a:r>
              <a:rPr lang="en-US" sz="1600" dirty="0" err="1"/>
              <a:t>valuein</a:t>
            </a:r>
            <a:r>
              <a:rPr lang="en-US" sz="1600" dirty="0"/>
              <a:t>) { </a:t>
            </a:r>
          </a:p>
          <a:p>
            <a:pPr marL="914400" lvl="2" indent="0">
              <a:buNone/>
            </a:pPr>
            <a:r>
              <a:rPr lang="en-US" sz="1600" dirty="0"/>
              <a:t>return PI*2*</a:t>
            </a:r>
            <a:r>
              <a:rPr lang="en-US" sz="1600" dirty="0" err="1"/>
              <a:t>valuein</a:t>
            </a:r>
            <a:r>
              <a:rPr lang="en-US" sz="1600" dirty="0"/>
              <a:t>; </a:t>
            </a:r>
          </a:p>
          <a:p>
            <a:pPr marL="457200" lvl="1" indent="0">
              <a:buNone/>
            </a:pPr>
            <a:r>
              <a:rPr lang="en-US" sz="1600" dirty="0"/>
              <a:t>} </a:t>
            </a:r>
          </a:p>
          <a:p>
            <a:pPr marL="457200" lvl="1" indent="0">
              <a:buNone/>
            </a:pPr>
            <a:r>
              <a:rPr lang="en-US" sz="1600" dirty="0"/>
              <a:t>public static double </a:t>
            </a:r>
            <a:r>
              <a:rPr lang="en-US" sz="1600" dirty="0" err="1"/>
              <a:t>getArea</a:t>
            </a:r>
            <a:r>
              <a:rPr lang="en-US" sz="1600" dirty="0"/>
              <a:t>(int </a:t>
            </a:r>
            <a:r>
              <a:rPr lang="en-US" sz="1600" dirty="0" err="1"/>
              <a:t>valuein</a:t>
            </a:r>
            <a:r>
              <a:rPr lang="en-US" sz="1600" dirty="0"/>
              <a:t>) { </a:t>
            </a:r>
          </a:p>
          <a:p>
            <a:pPr marL="914400" lvl="2" indent="0">
              <a:buNone/>
            </a:pPr>
            <a:r>
              <a:rPr lang="en-US" sz="1600" dirty="0"/>
              <a:t>return PI*</a:t>
            </a:r>
            <a:r>
              <a:rPr lang="en-US" sz="1600" dirty="0" err="1"/>
              <a:t>valuein</a:t>
            </a:r>
            <a:r>
              <a:rPr lang="en-US" sz="1600" dirty="0"/>
              <a:t>*</a:t>
            </a:r>
            <a:r>
              <a:rPr lang="en-US" sz="1600" dirty="0" err="1"/>
              <a:t>valuein</a:t>
            </a:r>
            <a:r>
              <a:rPr lang="en-US" sz="1600" dirty="0"/>
              <a:t>; </a:t>
            </a:r>
          </a:p>
          <a:p>
            <a:pPr marL="457200" lvl="1" indent="0">
              <a:buNone/>
            </a:pPr>
            <a:r>
              <a:rPr lang="en-US" sz="1600" dirty="0"/>
              <a:t>} </a:t>
            </a:r>
          </a:p>
          <a:p>
            <a:pPr marL="0" indent="0">
              <a:buNone/>
            </a:pPr>
            <a:r>
              <a:rPr lang="en-US" sz="1600" dirty="0"/>
              <a:t>}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145745-EB2F-8C40-874D-C76715A427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16</a:t>
            </a:fld>
            <a:endParaRPr lang="en-TW"/>
          </a:p>
        </p:txBody>
      </p:sp>
      <p:sp>
        <p:nvSpPr>
          <p:cNvPr id="7" name="Down Arrow 6">
            <a:extLst>
              <a:ext uri="{FF2B5EF4-FFF2-40B4-BE49-F238E27FC236}">
                <a16:creationId xmlns:a16="http://schemas.microsoft.com/office/drawing/2014/main" id="{828BE8FA-6163-7F48-98B3-28DED9F1FF3C}"/>
              </a:ext>
            </a:extLst>
          </p:cNvPr>
          <p:cNvSpPr/>
          <p:nvPr/>
        </p:nvSpPr>
        <p:spPr>
          <a:xfrm rot="5400000">
            <a:off x="3835558" y="1029384"/>
            <a:ext cx="382073" cy="10908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02E8AA8-3AE1-3C41-96B0-6530B0C9D3C9}"/>
              </a:ext>
            </a:extLst>
          </p:cNvPr>
          <p:cNvSpPr/>
          <p:nvPr/>
        </p:nvSpPr>
        <p:spPr>
          <a:xfrm>
            <a:off x="4722891" y="857883"/>
            <a:ext cx="4227615" cy="1815882"/>
          </a:xfrm>
          <a:prstGeom prst="rect">
            <a:avLst/>
          </a:prstGeom>
          <a:ln w="285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PI </a:t>
            </a:r>
            <a:r>
              <a:rPr lang="en-US" sz="2800" dirty="0"/>
              <a:t>is declared </a:t>
            </a:r>
            <a:r>
              <a:rPr lang="en-US" sz="2800" b="1" dirty="0"/>
              <a:t>outside</a:t>
            </a:r>
            <a:r>
              <a:rPr lang="en-US" sz="2800" dirty="0"/>
              <a:t> the methods of the class</a:t>
            </a:r>
          </a:p>
          <a:p>
            <a:r>
              <a:rPr lang="en-US" sz="2800" dirty="0"/>
              <a:t>It is a </a:t>
            </a:r>
            <a:r>
              <a:rPr lang="en-US" sz="2800" b="1" dirty="0">
                <a:solidFill>
                  <a:srgbClr val="FF0000"/>
                </a:solidFill>
              </a:rPr>
              <a:t>class variable </a:t>
            </a:r>
            <a:r>
              <a:rPr lang="en-US" sz="2800" dirty="0"/>
              <a:t>rather than a </a:t>
            </a:r>
            <a:r>
              <a:rPr lang="en-US" sz="2800" b="1" dirty="0">
                <a:solidFill>
                  <a:srgbClr val="FF0000"/>
                </a:solidFill>
              </a:rPr>
              <a:t>method variable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9663257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744EB-5918-E04C-A3E5-1412BE4F3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Class variable scope </a:t>
            </a:r>
            <a:endParaRPr lang="en-TW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42CA90-9924-A248-A8D1-E3FA11249E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600" dirty="0"/>
              <a:t>public </a:t>
            </a:r>
            <a:r>
              <a:rPr lang="en-US" sz="1600" b="1" dirty="0">
                <a:solidFill>
                  <a:srgbClr val="FF0000"/>
                </a:solidFill>
              </a:rPr>
              <a:t>class</a:t>
            </a:r>
            <a:r>
              <a:rPr lang="en-US" sz="1600" dirty="0"/>
              <a:t> </a:t>
            </a:r>
            <a:r>
              <a:rPr lang="en-US" sz="1600" dirty="0" err="1"/>
              <a:t>MyProgram</a:t>
            </a:r>
            <a:r>
              <a:rPr lang="en-US" sz="1600" dirty="0"/>
              <a:t> { </a:t>
            </a:r>
          </a:p>
          <a:p>
            <a:pPr marL="457200" lvl="1" indent="0">
              <a:buNone/>
            </a:pPr>
            <a:r>
              <a:rPr lang="en-US" sz="1600" dirty="0"/>
              <a:t>public final double </a:t>
            </a:r>
            <a:r>
              <a:rPr lang="en-US" sz="1600" b="1" dirty="0">
                <a:solidFill>
                  <a:srgbClr val="FF0000"/>
                </a:solidFill>
              </a:rPr>
              <a:t>PI</a:t>
            </a:r>
            <a:r>
              <a:rPr lang="en-US" sz="1600" dirty="0"/>
              <a:t> = 3.1414; </a:t>
            </a:r>
          </a:p>
          <a:p>
            <a:pPr marL="457200" lvl="1" indent="0">
              <a:buNone/>
            </a:pPr>
            <a:r>
              <a:rPr lang="en-US" sz="1600" dirty="0"/>
              <a:t>public static void main(String </a:t>
            </a:r>
            <a:r>
              <a:rPr lang="en-US" sz="1600" dirty="0" err="1"/>
              <a:t>args</a:t>
            </a:r>
            <a:r>
              <a:rPr lang="en-US" sz="1600" dirty="0"/>
              <a:t>[]) { </a:t>
            </a:r>
          </a:p>
          <a:p>
            <a:pPr marL="914400" lvl="2" indent="0">
              <a:buNone/>
            </a:pPr>
            <a:r>
              <a:rPr lang="en-US" sz="1600" dirty="0"/>
              <a:t>Scanner in = new Scanner(</a:t>
            </a:r>
            <a:r>
              <a:rPr lang="en-US" sz="1600" dirty="0" err="1"/>
              <a:t>System.in</a:t>
            </a:r>
            <a:r>
              <a:rPr lang="en-US" sz="1600" dirty="0"/>
              <a:t>); </a:t>
            </a:r>
          </a:p>
          <a:p>
            <a:pPr marL="914400" lvl="2" indent="0">
              <a:buNone/>
            </a:pPr>
            <a:r>
              <a:rPr lang="en-US" sz="1600" dirty="0" err="1"/>
              <a:t>System.out.print</a:t>
            </a:r>
            <a:r>
              <a:rPr lang="en-US" sz="1600" dirty="0"/>
              <a:t>(“Enter radius”); </a:t>
            </a:r>
          </a:p>
          <a:p>
            <a:pPr marL="914400" lvl="2" indent="0">
              <a:buNone/>
            </a:pPr>
            <a:r>
              <a:rPr lang="en-US" sz="1600" dirty="0"/>
              <a:t>double radius = </a:t>
            </a:r>
            <a:r>
              <a:rPr lang="en-US" sz="1600" dirty="0" err="1"/>
              <a:t>in.nextDouble</a:t>
            </a:r>
            <a:r>
              <a:rPr lang="en-US" sz="1600" dirty="0"/>
              <a:t>(); </a:t>
            </a:r>
          </a:p>
          <a:p>
            <a:pPr marL="914400" lvl="2" indent="0">
              <a:buNone/>
            </a:pPr>
            <a:r>
              <a:rPr lang="en-US" sz="1600" dirty="0"/>
              <a:t>double circumference = </a:t>
            </a:r>
            <a:r>
              <a:rPr lang="en-US" sz="1600" dirty="0" err="1"/>
              <a:t>getCircumference</a:t>
            </a:r>
            <a:r>
              <a:rPr lang="en-US" sz="1600" dirty="0"/>
              <a:t>(radius); </a:t>
            </a:r>
          </a:p>
          <a:p>
            <a:pPr marL="914400" lvl="2" indent="0">
              <a:buNone/>
            </a:pPr>
            <a:r>
              <a:rPr lang="en-US" sz="1600" dirty="0" err="1"/>
              <a:t>System.out.println</a:t>
            </a:r>
            <a:r>
              <a:rPr lang="en-US" sz="1600" dirty="0"/>
              <a:t>(“Circumference="+circumference); </a:t>
            </a:r>
          </a:p>
          <a:p>
            <a:pPr marL="914400" lvl="2" indent="0">
              <a:buNone/>
            </a:pPr>
            <a:r>
              <a:rPr lang="en-US" sz="1600" dirty="0"/>
              <a:t>double area = </a:t>
            </a:r>
            <a:r>
              <a:rPr lang="en-US" sz="1600" dirty="0" err="1"/>
              <a:t>getArea</a:t>
            </a:r>
            <a:r>
              <a:rPr lang="en-US" sz="1600" dirty="0"/>
              <a:t>(radius); </a:t>
            </a:r>
          </a:p>
          <a:p>
            <a:pPr marL="914400" lvl="2" indent="0">
              <a:buNone/>
            </a:pPr>
            <a:r>
              <a:rPr lang="en-US" sz="1600" dirty="0" err="1"/>
              <a:t>System.out.println</a:t>
            </a:r>
            <a:r>
              <a:rPr lang="en-US" sz="1600" dirty="0"/>
              <a:t>(“Area="+area); </a:t>
            </a:r>
          </a:p>
          <a:p>
            <a:pPr marL="457200" lvl="1" indent="0">
              <a:buNone/>
            </a:pPr>
            <a:r>
              <a:rPr lang="en-US" sz="1600" dirty="0"/>
              <a:t>} </a:t>
            </a:r>
          </a:p>
          <a:p>
            <a:pPr marL="457200" lvl="1" indent="0">
              <a:buNone/>
            </a:pPr>
            <a:r>
              <a:rPr lang="en-US" sz="1600" dirty="0"/>
              <a:t>public static double </a:t>
            </a:r>
            <a:r>
              <a:rPr lang="en-US" sz="1600" dirty="0" err="1"/>
              <a:t>getCircumference</a:t>
            </a:r>
            <a:r>
              <a:rPr lang="en-US" sz="1600" dirty="0"/>
              <a:t>(int </a:t>
            </a:r>
            <a:r>
              <a:rPr lang="en-US" sz="1600" dirty="0" err="1"/>
              <a:t>valuein</a:t>
            </a:r>
            <a:r>
              <a:rPr lang="en-US" sz="1600" dirty="0"/>
              <a:t>) { </a:t>
            </a:r>
          </a:p>
          <a:p>
            <a:pPr marL="914400" lvl="2" indent="0">
              <a:buNone/>
            </a:pPr>
            <a:r>
              <a:rPr lang="en-US" sz="1600" dirty="0"/>
              <a:t>return PI*2*</a:t>
            </a:r>
            <a:r>
              <a:rPr lang="en-US" sz="1600" dirty="0" err="1"/>
              <a:t>valuein</a:t>
            </a:r>
            <a:r>
              <a:rPr lang="en-US" sz="1600" dirty="0"/>
              <a:t>; </a:t>
            </a:r>
          </a:p>
          <a:p>
            <a:pPr marL="457200" lvl="1" indent="0">
              <a:buNone/>
            </a:pPr>
            <a:r>
              <a:rPr lang="en-US" sz="1600" dirty="0"/>
              <a:t>} </a:t>
            </a:r>
          </a:p>
          <a:p>
            <a:pPr marL="457200" lvl="1" indent="0">
              <a:buNone/>
            </a:pPr>
            <a:r>
              <a:rPr lang="en-US" sz="1600" dirty="0"/>
              <a:t>public static double </a:t>
            </a:r>
            <a:r>
              <a:rPr lang="en-US" sz="1600" dirty="0" err="1"/>
              <a:t>getArea</a:t>
            </a:r>
            <a:r>
              <a:rPr lang="en-US" sz="1600" dirty="0"/>
              <a:t>(int </a:t>
            </a:r>
            <a:r>
              <a:rPr lang="en-US" sz="1600" dirty="0" err="1"/>
              <a:t>valuein</a:t>
            </a:r>
            <a:r>
              <a:rPr lang="en-US" sz="1600" dirty="0"/>
              <a:t>) { </a:t>
            </a:r>
          </a:p>
          <a:p>
            <a:pPr marL="914400" lvl="2" indent="0">
              <a:buNone/>
            </a:pPr>
            <a:r>
              <a:rPr lang="en-US" sz="1600" dirty="0"/>
              <a:t>return PI*</a:t>
            </a:r>
            <a:r>
              <a:rPr lang="en-US" sz="1600" dirty="0" err="1"/>
              <a:t>valuein</a:t>
            </a:r>
            <a:r>
              <a:rPr lang="en-US" sz="1600" dirty="0"/>
              <a:t>*</a:t>
            </a:r>
            <a:r>
              <a:rPr lang="en-US" sz="1600" dirty="0" err="1"/>
              <a:t>valuein</a:t>
            </a:r>
            <a:r>
              <a:rPr lang="en-US" sz="1600" dirty="0"/>
              <a:t>; </a:t>
            </a:r>
          </a:p>
          <a:p>
            <a:pPr marL="457200" lvl="1" indent="0">
              <a:buNone/>
            </a:pPr>
            <a:r>
              <a:rPr lang="en-US" sz="1600" dirty="0"/>
              <a:t>} </a:t>
            </a:r>
          </a:p>
          <a:p>
            <a:pPr marL="0" indent="0">
              <a:buNone/>
            </a:pPr>
            <a:r>
              <a:rPr lang="en-US" sz="1600" dirty="0"/>
              <a:t>}</a:t>
            </a:r>
            <a:endParaRPr lang="en-TW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AE148E-0EF9-CF4F-8CC1-95C9F1AB17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17</a:t>
            </a:fld>
            <a:endParaRPr lang="en-TW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5FF9BAC-0876-804A-B981-1E1CAB09DCEC}"/>
              </a:ext>
            </a:extLst>
          </p:cNvPr>
          <p:cNvSpPr/>
          <p:nvPr/>
        </p:nvSpPr>
        <p:spPr>
          <a:xfrm>
            <a:off x="1213063" y="5880811"/>
            <a:ext cx="3806041" cy="523220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sz="2800" dirty="0">
                <a:latin typeface="Helvetica" pitchFamily="2" charset="0"/>
              </a:rPr>
              <a:t>This is the scope of PI </a:t>
            </a:r>
            <a:endParaRPr lang="en-US" sz="2800" dirty="0">
              <a:effectLst/>
              <a:latin typeface="Helvetica" pitchFamily="2" charset="0"/>
            </a:endParaRPr>
          </a:p>
        </p:txBody>
      </p:sp>
      <p:sp>
        <p:nvSpPr>
          <p:cNvPr id="10" name="Up-Down Arrow 9">
            <a:extLst>
              <a:ext uri="{FF2B5EF4-FFF2-40B4-BE49-F238E27FC236}">
                <a16:creationId xmlns:a16="http://schemas.microsoft.com/office/drawing/2014/main" id="{B22A505D-41D3-6649-A4B0-40DF723C8402}"/>
              </a:ext>
            </a:extLst>
          </p:cNvPr>
          <p:cNvSpPr/>
          <p:nvPr/>
        </p:nvSpPr>
        <p:spPr>
          <a:xfrm rot="1289600">
            <a:off x="1251727" y="1245675"/>
            <a:ext cx="302886" cy="5017168"/>
          </a:xfrm>
          <a:prstGeom prst="up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6909507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744EB-5918-E04C-A3E5-1412BE4F3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Class variable scope </a:t>
            </a:r>
            <a:endParaRPr lang="en-TW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42CA90-9924-A248-A8D1-E3FA11249E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600" dirty="0"/>
              <a:t>public </a:t>
            </a:r>
            <a:r>
              <a:rPr lang="en-US" sz="1600" b="1" dirty="0">
                <a:solidFill>
                  <a:srgbClr val="FF0000"/>
                </a:solidFill>
              </a:rPr>
              <a:t>class</a:t>
            </a:r>
            <a:r>
              <a:rPr lang="en-US" sz="1600" dirty="0"/>
              <a:t> </a:t>
            </a:r>
            <a:r>
              <a:rPr lang="en-US" sz="1600" dirty="0" err="1"/>
              <a:t>MyProgram</a:t>
            </a:r>
            <a:r>
              <a:rPr lang="en-US" sz="1600" dirty="0"/>
              <a:t> { </a:t>
            </a:r>
          </a:p>
          <a:p>
            <a:pPr marL="457200" lvl="1" indent="0">
              <a:buNone/>
            </a:pPr>
            <a:r>
              <a:rPr lang="en-US" sz="1600" dirty="0"/>
              <a:t>public final double </a:t>
            </a:r>
            <a:r>
              <a:rPr lang="en-US" sz="1600" b="1" dirty="0">
                <a:solidFill>
                  <a:srgbClr val="FF0000"/>
                </a:solidFill>
              </a:rPr>
              <a:t>PI</a:t>
            </a:r>
            <a:r>
              <a:rPr lang="en-US" sz="1600" dirty="0"/>
              <a:t> = 3.1414; </a:t>
            </a:r>
          </a:p>
          <a:p>
            <a:pPr marL="457200" lvl="1" indent="0">
              <a:buNone/>
            </a:pPr>
            <a:r>
              <a:rPr lang="en-US" sz="1600" dirty="0"/>
              <a:t>public static void main(String </a:t>
            </a:r>
            <a:r>
              <a:rPr lang="en-US" sz="1600" dirty="0" err="1"/>
              <a:t>args</a:t>
            </a:r>
            <a:r>
              <a:rPr lang="en-US" sz="1600" dirty="0"/>
              <a:t>[]) { </a:t>
            </a:r>
          </a:p>
          <a:p>
            <a:pPr marL="914400" lvl="2" indent="0">
              <a:buNone/>
            </a:pPr>
            <a:r>
              <a:rPr lang="en-US" sz="1600" dirty="0"/>
              <a:t>Scanner in = new Scanner(</a:t>
            </a:r>
            <a:r>
              <a:rPr lang="en-US" sz="1600" dirty="0" err="1"/>
              <a:t>System.in</a:t>
            </a:r>
            <a:r>
              <a:rPr lang="en-US" sz="1600" dirty="0"/>
              <a:t>); </a:t>
            </a:r>
          </a:p>
          <a:p>
            <a:pPr marL="914400" lvl="2" indent="0">
              <a:buNone/>
            </a:pPr>
            <a:r>
              <a:rPr lang="en-US" sz="1600" dirty="0" err="1"/>
              <a:t>System.out.print</a:t>
            </a:r>
            <a:r>
              <a:rPr lang="en-US" sz="1600" dirty="0"/>
              <a:t>(“Enter radius”); </a:t>
            </a:r>
          </a:p>
          <a:p>
            <a:pPr marL="914400" lvl="2" indent="0">
              <a:buNone/>
            </a:pPr>
            <a:r>
              <a:rPr lang="en-US" sz="1600" dirty="0"/>
              <a:t>double radius = </a:t>
            </a:r>
            <a:r>
              <a:rPr lang="en-US" sz="1600" dirty="0" err="1"/>
              <a:t>in.nextDouble</a:t>
            </a:r>
            <a:r>
              <a:rPr lang="en-US" sz="1600" dirty="0"/>
              <a:t>(); </a:t>
            </a:r>
          </a:p>
          <a:p>
            <a:pPr marL="914400" lvl="2" indent="0">
              <a:buNone/>
            </a:pPr>
            <a:r>
              <a:rPr lang="en-US" sz="1600" dirty="0"/>
              <a:t>double circumference = </a:t>
            </a:r>
            <a:r>
              <a:rPr lang="en-US" sz="1600" dirty="0" err="1"/>
              <a:t>getCircumference</a:t>
            </a:r>
            <a:r>
              <a:rPr lang="en-US" sz="1600" dirty="0"/>
              <a:t>(radius); </a:t>
            </a:r>
          </a:p>
          <a:p>
            <a:pPr marL="914400" lvl="2" indent="0">
              <a:buNone/>
            </a:pPr>
            <a:r>
              <a:rPr lang="en-US" sz="1600" dirty="0" err="1"/>
              <a:t>System.out.println</a:t>
            </a:r>
            <a:r>
              <a:rPr lang="en-US" sz="1600" dirty="0"/>
              <a:t>(“Circumference="+circumference); </a:t>
            </a:r>
          </a:p>
          <a:p>
            <a:pPr marL="914400" lvl="2" indent="0">
              <a:buNone/>
            </a:pPr>
            <a:r>
              <a:rPr lang="en-US" sz="1600" dirty="0"/>
              <a:t>double area = </a:t>
            </a:r>
            <a:r>
              <a:rPr lang="en-US" sz="1600" dirty="0" err="1"/>
              <a:t>getArea</a:t>
            </a:r>
            <a:r>
              <a:rPr lang="en-US" sz="1600" dirty="0"/>
              <a:t>(radius); </a:t>
            </a:r>
          </a:p>
          <a:p>
            <a:pPr marL="914400" lvl="2" indent="0">
              <a:buNone/>
            </a:pPr>
            <a:r>
              <a:rPr lang="en-US" sz="1600" dirty="0" err="1"/>
              <a:t>System.out.println</a:t>
            </a:r>
            <a:r>
              <a:rPr lang="en-US" sz="1600" dirty="0"/>
              <a:t>(“Area="+area); </a:t>
            </a:r>
          </a:p>
          <a:p>
            <a:pPr marL="457200" lvl="1" indent="0">
              <a:buNone/>
            </a:pPr>
            <a:r>
              <a:rPr lang="en-US" sz="1600" dirty="0"/>
              <a:t>} </a:t>
            </a:r>
          </a:p>
          <a:p>
            <a:pPr marL="457200" lvl="1" indent="0">
              <a:buNone/>
            </a:pPr>
            <a:r>
              <a:rPr lang="en-US" sz="1600" dirty="0"/>
              <a:t>public static double </a:t>
            </a:r>
            <a:r>
              <a:rPr lang="en-US" sz="1600" b="1" dirty="0" err="1"/>
              <a:t>getCircumference</a:t>
            </a:r>
            <a:r>
              <a:rPr lang="en-US" sz="1600" dirty="0"/>
              <a:t>(int </a:t>
            </a:r>
            <a:r>
              <a:rPr lang="en-US" sz="1600" b="1" dirty="0" err="1">
                <a:solidFill>
                  <a:srgbClr val="FF0000"/>
                </a:solidFill>
              </a:rPr>
              <a:t>valuein</a:t>
            </a:r>
            <a:r>
              <a:rPr lang="en-US" sz="1600" dirty="0"/>
              <a:t>) { </a:t>
            </a:r>
          </a:p>
          <a:p>
            <a:pPr marL="914400" lvl="2" indent="0">
              <a:buNone/>
            </a:pPr>
            <a:r>
              <a:rPr lang="en-US" sz="1600" dirty="0"/>
              <a:t>return PI*2*</a:t>
            </a:r>
            <a:r>
              <a:rPr lang="en-US" sz="1600" dirty="0" err="1"/>
              <a:t>valuein</a:t>
            </a:r>
            <a:r>
              <a:rPr lang="en-US" sz="1600" dirty="0"/>
              <a:t>; </a:t>
            </a:r>
          </a:p>
          <a:p>
            <a:pPr marL="457200" lvl="1" indent="0">
              <a:buNone/>
            </a:pPr>
            <a:r>
              <a:rPr lang="en-US" sz="1600" dirty="0"/>
              <a:t>} </a:t>
            </a:r>
          </a:p>
          <a:p>
            <a:pPr marL="457200" lvl="1" indent="0">
              <a:buNone/>
            </a:pPr>
            <a:r>
              <a:rPr lang="en-US" sz="1600" dirty="0"/>
              <a:t>public static double </a:t>
            </a:r>
            <a:r>
              <a:rPr lang="en-US" sz="1600" dirty="0" err="1"/>
              <a:t>getArea</a:t>
            </a:r>
            <a:r>
              <a:rPr lang="en-US" sz="1600" dirty="0"/>
              <a:t>(int </a:t>
            </a:r>
            <a:r>
              <a:rPr lang="en-US" sz="1600" dirty="0" err="1"/>
              <a:t>valuein</a:t>
            </a:r>
            <a:r>
              <a:rPr lang="en-US" sz="1600" dirty="0"/>
              <a:t>) { </a:t>
            </a:r>
          </a:p>
          <a:p>
            <a:pPr marL="914400" lvl="2" indent="0">
              <a:buNone/>
            </a:pPr>
            <a:r>
              <a:rPr lang="en-US" sz="1600" dirty="0"/>
              <a:t>return PI*</a:t>
            </a:r>
            <a:r>
              <a:rPr lang="en-US" sz="1600" dirty="0" err="1"/>
              <a:t>valuein</a:t>
            </a:r>
            <a:r>
              <a:rPr lang="en-US" sz="1600" dirty="0"/>
              <a:t>*</a:t>
            </a:r>
            <a:r>
              <a:rPr lang="en-US" sz="1600" dirty="0" err="1"/>
              <a:t>valuein</a:t>
            </a:r>
            <a:r>
              <a:rPr lang="en-US" sz="1600" dirty="0"/>
              <a:t>; </a:t>
            </a:r>
          </a:p>
          <a:p>
            <a:pPr marL="457200" lvl="1" indent="0">
              <a:buNone/>
            </a:pPr>
            <a:r>
              <a:rPr lang="en-US" sz="1600" dirty="0"/>
              <a:t>} </a:t>
            </a:r>
          </a:p>
          <a:p>
            <a:pPr marL="0" indent="0">
              <a:buNone/>
            </a:pPr>
            <a:r>
              <a:rPr lang="en-US" sz="1600" dirty="0"/>
              <a:t>}</a:t>
            </a:r>
            <a:endParaRPr lang="en-TW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AE148E-0EF9-CF4F-8CC1-95C9F1AB17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18</a:t>
            </a:fld>
            <a:endParaRPr lang="en-TW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5FF9BAC-0876-804A-B981-1E1CAB09DCEC}"/>
              </a:ext>
            </a:extLst>
          </p:cNvPr>
          <p:cNvSpPr/>
          <p:nvPr/>
        </p:nvSpPr>
        <p:spPr>
          <a:xfrm>
            <a:off x="4533996" y="4894467"/>
            <a:ext cx="3956354" cy="646331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This is the scope of </a:t>
            </a:r>
            <a:r>
              <a:rPr lang="en-US" b="1" dirty="0" err="1">
                <a:solidFill>
                  <a:srgbClr val="FF0000"/>
                </a:solidFill>
              </a:rPr>
              <a:t>valuein</a:t>
            </a:r>
            <a:r>
              <a:rPr lang="en-US" dirty="0"/>
              <a:t> which is the parameter of </a:t>
            </a:r>
            <a:r>
              <a:rPr lang="en-US" b="1" dirty="0" err="1"/>
              <a:t>getCircumference</a:t>
            </a:r>
            <a:endParaRPr lang="en-US" b="1" dirty="0"/>
          </a:p>
        </p:txBody>
      </p:sp>
      <p:sp>
        <p:nvSpPr>
          <p:cNvPr id="10" name="Up-Down Arrow 9">
            <a:extLst>
              <a:ext uri="{FF2B5EF4-FFF2-40B4-BE49-F238E27FC236}">
                <a16:creationId xmlns:a16="http://schemas.microsoft.com/office/drawing/2014/main" id="{B22A505D-41D3-6649-A4B0-40DF723C8402}"/>
              </a:ext>
            </a:extLst>
          </p:cNvPr>
          <p:cNvSpPr/>
          <p:nvPr/>
        </p:nvSpPr>
        <p:spPr>
          <a:xfrm rot="5090808">
            <a:off x="2776244" y="2812522"/>
            <a:ext cx="302886" cy="3945093"/>
          </a:xfrm>
          <a:prstGeom prst="up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6340992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D7E5C-249F-A94B-814F-2BC12BF45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Classes and objects </a:t>
            </a:r>
            <a:endParaRPr lang="en-TW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F8051F-8122-8444-A1E9-D0D499117D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Say we want to re-use a method like </a:t>
            </a:r>
            <a:r>
              <a:rPr lang="en-US" b="1" dirty="0" err="1"/>
              <a:t>getArea</a:t>
            </a:r>
            <a:r>
              <a:rPr lang="en-US" b="1" dirty="0"/>
              <a:t>( )</a:t>
            </a:r>
            <a:r>
              <a:rPr lang="en-US" dirty="0"/>
              <a:t> or </a:t>
            </a:r>
            <a:r>
              <a:rPr lang="en-US" b="1" dirty="0" err="1"/>
              <a:t>getCircumference</a:t>
            </a:r>
            <a:r>
              <a:rPr lang="en-US" b="1" dirty="0"/>
              <a:t>( ) </a:t>
            </a:r>
            <a:r>
              <a:rPr lang="en-US" dirty="0"/>
              <a:t>in a new program </a:t>
            </a:r>
          </a:p>
          <a:p>
            <a:r>
              <a:rPr lang="en-US" dirty="0"/>
              <a:t>Do we need to copy and paste these methods into our new program? That would be quite a waste of space </a:t>
            </a:r>
          </a:p>
          <a:p>
            <a:r>
              <a:rPr lang="en-US" dirty="0"/>
              <a:t>The </a:t>
            </a:r>
            <a:r>
              <a:rPr lang="en-US" b="1" dirty="0">
                <a:solidFill>
                  <a:srgbClr val="FF0000"/>
                </a:solidFill>
              </a:rPr>
              <a:t>object-oriented</a:t>
            </a:r>
            <a:r>
              <a:rPr lang="en-US" dirty="0"/>
              <a:t> approach allows us to use the methods defined in other files (which are called </a:t>
            </a:r>
            <a:r>
              <a:rPr lang="en-US" b="1" dirty="0">
                <a:solidFill>
                  <a:srgbClr val="FF0000"/>
                </a:solidFill>
              </a:rPr>
              <a:t>classes</a:t>
            </a:r>
            <a:r>
              <a:rPr lang="en-US" dirty="0"/>
              <a:t>) </a:t>
            </a:r>
          </a:p>
          <a:p>
            <a:r>
              <a:rPr lang="en-US" dirty="0"/>
              <a:t>First we create an instance of that class called an </a:t>
            </a:r>
            <a:r>
              <a:rPr lang="en-US" b="1" dirty="0">
                <a:solidFill>
                  <a:srgbClr val="FF0000"/>
                </a:solidFill>
              </a:rPr>
              <a:t>object</a:t>
            </a:r>
            <a:r>
              <a:rPr lang="en-US" dirty="0"/>
              <a:t>, sending in the values required by the constructor of that class </a:t>
            </a:r>
          </a:p>
          <a:p>
            <a:r>
              <a:rPr lang="en-US" dirty="0"/>
              <a:t>Then, we can call methods on that object and the results are returned in the same way as before 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CC2453-4251-F64E-9CD5-9ED464C1A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19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0110266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3DA317-CDBB-9C42-8FDD-B00DD8637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Java program structure </a:t>
            </a:r>
            <a:endParaRPr lang="en-TW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80070F-CB8F-A349-8151-A4B7625138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Java programs are built up of multiple files called </a:t>
            </a:r>
            <a:r>
              <a:rPr lang="en-US" b="1" dirty="0">
                <a:solidFill>
                  <a:srgbClr val="FF0000"/>
                </a:solidFill>
              </a:rPr>
              <a:t>classes</a:t>
            </a:r>
            <a:r>
              <a:rPr lang="en-US" dirty="0"/>
              <a:t> </a:t>
            </a:r>
          </a:p>
          <a:p>
            <a:endParaRPr lang="en-US" dirty="0"/>
          </a:p>
          <a:p>
            <a:r>
              <a:rPr lang="en-US" dirty="0"/>
              <a:t>There are advantages in splitting a program into distinct files rather than keeping it in one big chunk </a:t>
            </a:r>
          </a:p>
          <a:p>
            <a:pPr lvl="1"/>
            <a:r>
              <a:rPr lang="en-US" sz="2800" dirty="0"/>
              <a:t>The different components can be easily re-used </a:t>
            </a:r>
          </a:p>
          <a:p>
            <a:pPr lvl="1"/>
            <a:r>
              <a:rPr lang="en-US" sz="2800" dirty="0"/>
              <a:t>The same piece of code can be re-run as many times as you want without re-typing it </a:t>
            </a:r>
            <a:endParaRPr lang="en-US" dirty="0"/>
          </a:p>
          <a:p>
            <a:r>
              <a:rPr lang="en-US" b="1" dirty="0">
                <a:solidFill>
                  <a:srgbClr val="FF0000"/>
                </a:solidFill>
              </a:rPr>
              <a:t>Classes</a:t>
            </a:r>
            <a:r>
              <a:rPr lang="en-US" dirty="0"/>
              <a:t> are made up of </a:t>
            </a:r>
            <a:r>
              <a:rPr lang="en-US" b="1" dirty="0">
                <a:solidFill>
                  <a:srgbClr val="FF0000"/>
                </a:solidFill>
              </a:rPr>
              <a:t>variables</a:t>
            </a:r>
            <a:r>
              <a:rPr lang="en-US" dirty="0"/>
              <a:t> and </a:t>
            </a:r>
            <a:r>
              <a:rPr lang="en-US" b="1" dirty="0">
                <a:solidFill>
                  <a:srgbClr val="FF0000"/>
                </a:solidFill>
              </a:rPr>
              <a:t>methods</a:t>
            </a:r>
            <a:r>
              <a:rPr lang="en-US" dirty="0"/>
              <a:t> </a:t>
            </a:r>
          </a:p>
          <a:p>
            <a:pPr lvl="1"/>
            <a:r>
              <a:rPr lang="en-US" sz="2800" dirty="0"/>
              <a:t>Variables store information </a:t>
            </a:r>
          </a:p>
          <a:p>
            <a:pPr lvl="1"/>
            <a:r>
              <a:rPr lang="en-US" sz="2800" dirty="0"/>
              <a:t>Methods are contained chunks of code which do a specific job and then return a result </a:t>
            </a:r>
          </a:p>
          <a:p>
            <a:endParaRPr lang="en-TW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67E927-E02A-8D43-9087-FE3B57E98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2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4662190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D4F0D2-A405-A047-873D-825A99AB5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Classes </a:t>
            </a:r>
            <a:endParaRPr lang="en-TW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44A584-BB10-CE43-8EC8-EBDB15C3A2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b="1" dirty="0">
                <a:solidFill>
                  <a:srgbClr val="FF0000"/>
                </a:solidFill>
              </a:rPr>
              <a:t>class</a:t>
            </a:r>
            <a:r>
              <a:rPr lang="en-US" dirty="0"/>
              <a:t> is a collection of </a:t>
            </a:r>
            <a:r>
              <a:rPr lang="en-US" b="1" dirty="0">
                <a:solidFill>
                  <a:srgbClr val="FF0000"/>
                </a:solidFill>
              </a:rPr>
              <a:t>variables</a:t>
            </a:r>
            <a:r>
              <a:rPr lang="en-US" dirty="0"/>
              <a:t> and </a:t>
            </a:r>
            <a:r>
              <a:rPr lang="en-US" b="1" dirty="0">
                <a:solidFill>
                  <a:srgbClr val="FF0000"/>
                </a:solidFill>
              </a:rPr>
              <a:t>methods</a:t>
            </a:r>
            <a:r>
              <a:rPr lang="en-US" dirty="0"/>
              <a:t> that operate on those variables 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2CEE49-3AD3-F84F-BC66-E5ABE2D7F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20</a:t>
            </a:fld>
            <a:endParaRPr lang="en-TW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3183275F-01BF-5343-ACDB-E74D96288A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4283086"/>
              </p:ext>
            </p:extLst>
          </p:nvPr>
        </p:nvGraphicFramePr>
        <p:xfrm>
          <a:off x="1345869" y="2462347"/>
          <a:ext cx="6096000" cy="2407920"/>
        </p:xfrm>
        <a:graphic>
          <a:graphicData uri="http://schemas.openxmlformats.org/drawingml/2006/table">
            <a:tbl>
              <a:tblPr firstRow="1" bandRow="1"/>
              <a:tblGrid>
                <a:gridCol w="2050474">
                  <a:extLst>
                    <a:ext uri="{9D8B030D-6E8A-4147-A177-3AD203B41FA5}">
                      <a16:colId xmlns:a16="http://schemas.microsoft.com/office/drawing/2014/main" val="323199241"/>
                    </a:ext>
                  </a:extLst>
                </a:gridCol>
                <a:gridCol w="4045526">
                  <a:extLst>
                    <a:ext uri="{9D8B030D-6E8A-4147-A177-3AD203B41FA5}">
                      <a16:colId xmlns:a16="http://schemas.microsoft.com/office/drawing/2014/main" val="28372456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TW" sz="2800" b="1" dirty="0"/>
                        <a:t>Class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err="1"/>
                        <a:t>MyProgram</a:t>
                      </a:r>
                      <a:endParaRPr lang="en-TW" sz="2800" b="1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4361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dirty="0"/>
                        <a:t>variables</a:t>
                      </a:r>
                      <a:endParaRPr lang="en-US" sz="2800" b="1" dirty="0">
                        <a:latin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radius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/>
                        <a:t>PI</a:t>
                      </a:r>
                      <a:endParaRPr lang="en-US" sz="2800" dirty="0">
                        <a:latin typeface="Tahom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50272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b="1" dirty="0"/>
                        <a:t>methods</a:t>
                      </a:r>
                      <a:endParaRPr lang="en-US" sz="2800" b="1" dirty="0">
                        <a:effectLst/>
                        <a:latin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/>
                        <a:t>getCircumference</a:t>
                      </a:r>
                      <a:r>
                        <a:rPr lang="en-US" sz="2800" dirty="0"/>
                        <a:t>( ) </a:t>
                      </a:r>
                    </a:p>
                    <a:p>
                      <a:r>
                        <a:rPr lang="en-US" sz="2800" dirty="0" err="1"/>
                        <a:t>getArea</a:t>
                      </a:r>
                      <a:r>
                        <a:rPr lang="en-US" sz="2800" dirty="0"/>
                        <a:t>( ) </a:t>
                      </a:r>
                      <a:endParaRPr lang="en-US" sz="2800" dirty="0">
                        <a:effectLst/>
                        <a:latin typeface="Tahom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77747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564527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55C845-E98D-CD4D-9DC6-91F31D924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Objects </a:t>
            </a:r>
            <a:endParaRPr lang="en-TW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BED80A-E6C7-9540-AA58-7DD89E8048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Creating an object looks like this: 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 algn="ctr">
              <a:buNone/>
            </a:pPr>
            <a:r>
              <a:rPr lang="en-US" dirty="0"/>
              <a:t>Circle </a:t>
            </a:r>
            <a:r>
              <a:rPr lang="en-US" dirty="0" err="1"/>
              <a:t>myCircle</a:t>
            </a:r>
            <a:r>
              <a:rPr lang="en-US" dirty="0"/>
              <a:t> = new Circle(double radius); 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program looks for the file called </a:t>
            </a:r>
            <a:r>
              <a:rPr lang="en-US" b="1" dirty="0" err="1">
                <a:solidFill>
                  <a:srgbClr val="FF0000"/>
                </a:solidFill>
              </a:rPr>
              <a:t>Circle.java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dirty="0"/>
              <a:t>and runs the constructor of that class 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2BBB36-FB7C-A040-ABDE-EAA81F1B6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21</a:t>
            </a:fld>
            <a:endParaRPr lang="en-TW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EF29B93-DAAE-BF4C-A0D1-CB2764568797}"/>
              </a:ext>
            </a:extLst>
          </p:cNvPr>
          <p:cNvSpPr/>
          <p:nvPr/>
        </p:nvSpPr>
        <p:spPr>
          <a:xfrm>
            <a:off x="2861953" y="2140621"/>
            <a:ext cx="5866411" cy="461665"/>
          </a:xfrm>
          <a:prstGeom prst="rect">
            <a:avLst/>
          </a:prstGeom>
          <a:ln w="285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new</a:t>
            </a:r>
            <a:r>
              <a:rPr lang="en-US" sz="2400" dirty="0"/>
              <a:t> is the reserved word for creating objects </a:t>
            </a:r>
          </a:p>
        </p:txBody>
      </p:sp>
      <p:sp>
        <p:nvSpPr>
          <p:cNvPr id="6" name="Down Arrow 5">
            <a:extLst>
              <a:ext uri="{FF2B5EF4-FFF2-40B4-BE49-F238E27FC236}">
                <a16:creationId xmlns:a16="http://schemas.microsoft.com/office/drawing/2014/main" id="{2C44301A-348C-8E4B-9692-D16EDB135048}"/>
              </a:ext>
            </a:extLst>
          </p:cNvPr>
          <p:cNvSpPr/>
          <p:nvPr/>
        </p:nvSpPr>
        <p:spPr>
          <a:xfrm rot="1595821">
            <a:off x="4071565" y="2744792"/>
            <a:ext cx="581891" cy="5216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FC5A276-5BB1-D145-89C7-C7760E465F5E}"/>
              </a:ext>
            </a:extLst>
          </p:cNvPr>
          <p:cNvSpPr/>
          <p:nvPr/>
        </p:nvSpPr>
        <p:spPr>
          <a:xfrm>
            <a:off x="928572" y="4375213"/>
            <a:ext cx="3284865" cy="461665"/>
          </a:xfrm>
          <a:prstGeom prst="rect">
            <a:avLst/>
          </a:prstGeom>
          <a:ln w="285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sz="2400" dirty="0"/>
              <a:t>This can have any name </a:t>
            </a:r>
          </a:p>
        </p:txBody>
      </p:sp>
      <p:sp>
        <p:nvSpPr>
          <p:cNvPr id="8" name="Down Arrow 7">
            <a:extLst>
              <a:ext uri="{FF2B5EF4-FFF2-40B4-BE49-F238E27FC236}">
                <a16:creationId xmlns:a16="http://schemas.microsoft.com/office/drawing/2014/main" id="{94679CFA-EF06-7944-9B2E-CC30147537E7}"/>
              </a:ext>
            </a:extLst>
          </p:cNvPr>
          <p:cNvSpPr/>
          <p:nvPr/>
        </p:nvSpPr>
        <p:spPr>
          <a:xfrm rot="10800000">
            <a:off x="2571006" y="3641625"/>
            <a:ext cx="581891" cy="57724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5005DD3-1B82-8549-AF57-BDCC41A3EE1A}"/>
              </a:ext>
            </a:extLst>
          </p:cNvPr>
          <p:cNvSpPr/>
          <p:nvPr/>
        </p:nvSpPr>
        <p:spPr>
          <a:xfrm>
            <a:off x="4720618" y="4375213"/>
            <a:ext cx="4072058" cy="830997"/>
          </a:xfrm>
          <a:prstGeom prst="rect">
            <a:avLst/>
          </a:prstGeom>
          <a:ln w="285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sz="2400" dirty="0"/>
              <a:t>This is the value sent into the </a:t>
            </a:r>
            <a:r>
              <a:rPr lang="en-US" sz="2400" b="1" dirty="0">
                <a:solidFill>
                  <a:srgbClr val="FF0000"/>
                </a:solidFill>
              </a:rPr>
              <a:t>constructor</a:t>
            </a:r>
            <a:r>
              <a:rPr lang="en-US" sz="2400" dirty="0"/>
              <a:t> of the Circle class </a:t>
            </a:r>
          </a:p>
        </p:txBody>
      </p:sp>
      <p:sp>
        <p:nvSpPr>
          <p:cNvPr id="10" name="Down Arrow 9">
            <a:extLst>
              <a:ext uri="{FF2B5EF4-FFF2-40B4-BE49-F238E27FC236}">
                <a16:creationId xmlns:a16="http://schemas.microsoft.com/office/drawing/2014/main" id="{34B3FAD9-0C61-A24E-BCE0-A18C3A718945}"/>
              </a:ext>
            </a:extLst>
          </p:cNvPr>
          <p:cNvSpPr/>
          <p:nvPr/>
        </p:nvSpPr>
        <p:spPr>
          <a:xfrm rot="10800000">
            <a:off x="6215318" y="3641622"/>
            <a:ext cx="581891" cy="5772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7533445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324A2-132C-934A-8BC7-4C5FAF495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Objects </a:t>
            </a:r>
            <a:endParaRPr lang="en-TW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60FA12-C951-B342-9DBB-134C3D86EB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is how to call a method on an object: </a:t>
            </a:r>
          </a:p>
          <a:p>
            <a:endParaRPr lang="en-US" dirty="0"/>
          </a:p>
          <a:p>
            <a:pPr marL="0" indent="0" algn="ctr">
              <a:buNone/>
            </a:pPr>
            <a:r>
              <a:rPr lang="en-US" dirty="0"/>
              <a:t>double area = </a:t>
            </a:r>
            <a:r>
              <a:rPr lang="en-US" dirty="0" err="1"/>
              <a:t>myCircle</a:t>
            </a:r>
            <a:r>
              <a:rPr lang="en-US" b="1" dirty="0" err="1">
                <a:solidFill>
                  <a:srgbClr val="FF0000"/>
                </a:solidFill>
              </a:rPr>
              <a:t>.</a:t>
            </a:r>
            <a:r>
              <a:rPr lang="en-US" dirty="0" err="1"/>
              <a:t>getArea</a:t>
            </a:r>
            <a:r>
              <a:rPr lang="en-US" dirty="0"/>
              <a:t>(); </a:t>
            </a:r>
          </a:p>
          <a:p>
            <a:endParaRPr lang="en-TW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043F32-5E64-0E47-9EB2-1AE6B87CFD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22</a:t>
            </a:fld>
            <a:endParaRPr lang="en-TW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04D5C37-E81F-C945-9285-9A3A96C5E97A}"/>
              </a:ext>
            </a:extLst>
          </p:cNvPr>
          <p:cNvSpPr/>
          <p:nvPr/>
        </p:nvSpPr>
        <p:spPr>
          <a:xfrm>
            <a:off x="241662" y="3429000"/>
            <a:ext cx="2432145" cy="954107"/>
          </a:xfrm>
          <a:prstGeom prst="rect">
            <a:avLst/>
          </a:prstGeom>
          <a:ln w="285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sz="2800" dirty="0"/>
              <a:t>Result saved in this variable </a:t>
            </a:r>
          </a:p>
        </p:txBody>
      </p:sp>
      <p:sp>
        <p:nvSpPr>
          <p:cNvPr id="6" name="Down Arrow 5">
            <a:extLst>
              <a:ext uri="{FF2B5EF4-FFF2-40B4-BE49-F238E27FC236}">
                <a16:creationId xmlns:a16="http://schemas.microsoft.com/office/drawing/2014/main" id="{3D9D3F9A-DD43-5343-920F-8410990587AC}"/>
              </a:ext>
            </a:extLst>
          </p:cNvPr>
          <p:cNvSpPr/>
          <p:nvPr/>
        </p:nvSpPr>
        <p:spPr>
          <a:xfrm rot="12808481">
            <a:off x="1929643" y="2632107"/>
            <a:ext cx="581891" cy="57724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DE65BAC-E1DF-DF4D-8D18-87E117A7ABC3}"/>
              </a:ext>
            </a:extLst>
          </p:cNvPr>
          <p:cNvSpPr/>
          <p:nvPr/>
        </p:nvSpPr>
        <p:spPr>
          <a:xfrm>
            <a:off x="2582559" y="5153918"/>
            <a:ext cx="4167917" cy="1384995"/>
          </a:xfrm>
          <a:prstGeom prst="rect">
            <a:avLst/>
          </a:prstGeom>
          <a:ln w="285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sz="2800" dirty="0"/>
              <a:t>The </a:t>
            </a:r>
            <a:r>
              <a:rPr lang="en-US" sz="2800" b="1" dirty="0">
                <a:solidFill>
                  <a:srgbClr val="FF0000"/>
                </a:solidFill>
              </a:rPr>
              <a:t>dot</a:t>
            </a:r>
            <a:r>
              <a:rPr lang="en-US" sz="2800" dirty="0"/>
              <a:t> is the reserved symbol which is used to run a method on an object </a:t>
            </a:r>
          </a:p>
        </p:txBody>
      </p:sp>
      <p:sp>
        <p:nvSpPr>
          <p:cNvPr id="8" name="Down Arrow 7">
            <a:extLst>
              <a:ext uri="{FF2B5EF4-FFF2-40B4-BE49-F238E27FC236}">
                <a16:creationId xmlns:a16="http://schemas.microsoft.com/office/drawing/2014/main" id="{790C4084-7041-E04D-AADD-B6EADFFD0D34}"/>
              </a:ext>
            </a:extLst>
          </p:cNvPr>
          <p:cNvSpPr/>
          <p:nvPr/>
        </p:nvSpPr>
        <p:spPr>
          <a:xfrm rot="11658124">
            <a:off x="4816498" y="2594631"/>
            <a:ext cx="581891" cy="240816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D973C3F-D978-4347-BDC3-15B82A333069}"/>
              </a:ext>
            </a:extLst>
          </p:cNvPr>
          <p:cNvSpPr/>
          <p:nvPr/>
        </p:nvSpPr>
        <p:spPr>
          <a:xfrm>
            <a:off x="5509159" y="3429000"/>
            <a:ext cx="3441347" cy="1384995"/>
          </a:xfrm>
          <a:prstGeom prst="rect">
            <a:avLst/>
          </a:prstGeom>
          <a:ln w="285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sz="2800" dirty="0"/>
              <a:t>This variable is sent into the method </a:t>
            </a:r>
          </a:p>
          <a:p>
            <a:r>
              <a:rPr lang="en-US" sz="2800" dirty="0"/>
              <a:t>Here, we sent nothing</a:t>
            </a:r>
          </a:p>
        </p:txBody>
      </p:sp>
      <p:sp>
        <p:nvSpPr>
          <p:cNvPr id="10" name="Down Arrow 9">
            <a:extLst>
              <a:ext uri="{FF2B5EF4-FFF2-40B4-BE49-F238E27FC236}">
                <a16:creationId xmlns:a16="http://schemas.microsoft.com/office/drawing/2014/main" id="{DF0AF074-F56E-A44A-AC62-461DF7BEB135}"/>
              </a:ext>
            </a:extLst>
          </p:cNvPr>
          <p:cNvSpPr/>
          <p:nvPr/>
        </p:nvSpPr>
        <p:spPr>
          <a:xfrm rot="10800000">
            <a:off x="6459531" y="2577623"/>
            <a:ext cx="581891" cy="74370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9850654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7BDD8-F350-3D42-AD0C-307BAEDBD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Full example </a:t>
            </a:r>
            <a:endParaRPr lang="en-TW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5D3DD9-9FFD-E541-A5CD-28BCE618C8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public class </a:t>
            </a:r>
            <a:r>
              <a:rPr lang="en-US" sz="2400" dirty="0" err="1"/>
              <a:t>MyProgram</a:t>
            </a:r>
            <a:r>
              <a:rPr lang="en-US" sz="2400" dirty="0"/>
              <a:t> { </a:t>
            </a:r>
          </a:p>
          <a:p>
            <a:pPr marL="457200" lvl="1" indent="0">
              <a:buNone/>
            </a:pPr>
            <a:r>
              <a:rPr lang="en-US" dirty="0"/>
              <a:t>public static void main(String </a:t>
            </a:r>
            <a:r>
              <a:rPr lang="en-US" dirty="0" err="1"/>
              <a:t>args</a:t>
            </a:r>
            <a:r>
              <a:rPr lang="en-US" dirty="0"/>
              <a:t>[]) { </a:t>
            </a:r>
          </a:p>
          <a:p>
            <a:pPr marL="914400" lvl="2" indent="0">
              <a:buNone/>
            </a:pPr>
            <a:r>
              <a:rPr lang="en-US" sz="2400" dirty="0"/>
              <a:t>Scanner in = new Scanner(</a:t>
            </a:r>
            <a:r>
              <a:rPr lang="en-US" sz="2400" dirty="0" err="1"/>
              <a:t>System.in</a:t>
            </a:r>
            <a:r>
              <a:rPr lang="en-US" sz="2400" dirty="0"/>
              <a:t>); </a:t>
            </a:r>
          </a:p>
          <a:p>
            <a:pPr marL="914400" lvl="2" indent="0">
              <a:buNone/>
            </a:pPr>
            <a:r>
              <a:rPr lang="en-US" sz="2400" dirty="0" err="1"/>
              <a:t>System.out.print</a:t>
            </a:r>
            <a:r>
              <a:rPr lang="en-US" sz="2400" dirty="0"/>
              <a:t>(“Enter radius”); </a:t>
            </a:r>
          </a:p>
          <a:p>
            <a:pPr marL="914400" lvl="2" indent="0">
              <a:buNone/>
            </a:pPr>
            <a:r>
              <a:rPr lang="en-US" sz="2400" dirty="0"/>
              <a:t>double radius = </a:t>
            </a:r>
            <a:r>
              <a:rPr lang="en-US" sz="2400" dirty="0" err="1"/>
              <a:t>in.nextDouble</a:t>
            </a:r>
            <a:r>
              <a:rPr lang="en-US" sz="2400" dirty="0"/>
              <a:t>(); </a:t>
            </a:r>
          </a:p>
          <a:p>
            <a:pPr marL="914400" lvl="2" indent="0">
              <a:buNone/>
            </a:pPr>
            <a:r>
              <a:rPr lang="en-US" sz="2400" dirty="0"/>
              <a:t>Circle </a:t>
            </a:r>
            <a:r>
              <a:rPr lang="en-US" sz="2400" b="1" dirty="0" err="1">
                <a:solidFill>
                  <a:srgbClr val="FF0000"/>
                </a:solidFill>
              </a:rPr>
              <a:t>myCircle</a:t>
            </a:r>
            <a:r>
              <a:rPr lang="en-US" sz="2400" dirty="0"/>
              <a:t> = new </a:t>
            </a:r>
            <a:r>
              <a:rPr lang="en-US" sz="2400" dirty="0" err="1"/>
              <a:t>Cirle</a:t>
            </a:r>
            <a:r>
              <a:rPr lang="en-US" sz="2400" dirty="0"/>
              <a:t>(radius); </a:t>
            </a:r>
          </a:p>
          <a:p>
            <a:pPr marL="914400" lvl="2" indent="0">
              <a:buNone/>
            </a:pPr>
            <a:r>
              <a:rPr lang="en-US" sz="2400" dirty="0"/>
              <a:t>double circumference = </a:t>
            </a:r>
            <a:r>
              <a:rPr lang="en-US" sz="2400" b="1" dirty="0" err="1">
                <a:solidFill>
                  <a:srgbClr val="FF0000"/>
                </a:solidFill>
              </a:rPr>
              <a:t>myCircle.getCircumference</a:t>
            </a:r>
            <a:r>
              <a:rPr lang="en-US" sz="2400" b="1" dirty="0">
                <a:solidFill>
                  <a:srgbClr val="FF0000"/>
                </a:solidFill>
              </a:rPr>
              <a:t>()</a:t>
            </a:r>
            <a:r>
              <a:rPr lang="en-US" sz="2400" dirty="0"/>
              <a:t>; </a:t>
            </a:r>
          </a:p>
          <a:p>
            <a:pPr marL="914400" lvl="2" indent="0">
              <a:buNone/>
            </a:pPr>
            <a:r>
              <a:rPr lang="en-US" sz="2400" dirty="0" err="1"/>
              <a:t>System.out.println</a:t>
            </a:r>
            <a:r>
              <a:rPr lang="en-US" sz="2400" dirty="0"/>
              <a:t>(“Circumference=”+circumference); </a:t>
            </a:r>
          </a:p>
          <a:p>
            <a:pPr marL="914400" lvl="2" indent="0">
              <a:buNone/>
            </a:pPr>
            <a:r>
              <a:rPr lang="en-US" sz="2400" dirty="0"/>
              <a:t>double area = </a:t>
            </a:r>
            <a:r>
              <a:rPr lang="en-US" sz="2400" dirty="0" err="1"/>
              <a:t>myCircle.getArea</a:t>
            </a:r>
            <a:r>
              <a:rPr lang="en-US" sz="2400" dirty="0"/>
              <a:t>(); </a:t>
            </a:r>
          </a:p>
          <a:p>
            <a:pPr marL="914400" lvl="2" indent="0">
              <a:buNone/>
            </a:pPr>
            <a:r>
              <a:rPr lang="en-US" sz="2400" dirty="0" err="1"/>
              <a:t>System.out.println</a:t>
            </a:r>
            <a:r>
              <a:rPr lang="en-US" sz="2400" dirty="0"/>
              <a:t>(“Area="+area); </a:t>
            </a:r>
          </a:p>
          <a:p>
            <a:pPr marL="457200" lvl="1" indent="0">
              <a:buNone/>
            </a:pPr>
            <a:r>
              <a:rPr lang="en-US" dirty="0"/>
              <a:t>} </a:t>
            </a:r>
          </a:p>
          <a:p>
            <a:pPr marL="0" indent="0">
              <a:buNone/>
            </a:pPr>
            <a:r>
              <a:rPr lang="en-US" sz="2400" dirty="0"/>
              <a:t>} </a:t>
            </a:r>
          </a:p>
          <a:p>
            <a:endParaRPr lang="en-TW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641742-34E5-E544-8DC5-24C3A6C414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23</a:t>
            </a:fld>
            <a:endParaRPr lang="en-TW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FBAEB58-5F9E-5C49-9B0F-A9F2E6452BE7}"/>
              </a:ext>
            </a:extLst>
          </p:cNvPr>
          <p:cNvSpPr/>
          <p:nvPr/>
        </p:nvSpPr>
        <p:spPr>
          <a:xfrm>
            <a:off x="6249927" y="1781574"/>
            <a:ext cx="2566062" cy="830997"/>
          </a:xfrm>
          <a:prstGeom prst="rect">
            <a:avLst/>
          </a:prstGeom>
          <a:ln w="285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// </a:t>
            </a:r>
            <a:r>
              <a:rPr lang="en-US" sz="2400" b="1" dirty="0">
                <a:solidFill>
                  <a:srgbClr val="FF0000"/>
                </a:solidFill>
              </a:rPr>
              <a:t>Run constructor in </a:t>
            </a:r>
            <a:r>
              <a:rPr lang="en-US" sz="2400" b="1" dirty="0" err="1">
                <a:solidFill>
                  <a:srgbClr val="FF0000"/>
                </a:solidFill>
              </a:rPr>
              <a:t>Circle.java</a:t>
            </a:r>
            <a:r>
              <a:rPr lang="en-US" sz="2400" b="1" dirty="0">
                <a:solidFill>
                  <a:srgbClr val="FF0000"/>
                </a:solidFill>
              </a:rPr>
              <a:t> </a:t>
            </a:r>
          </a:p>
        </p:txBody>
      </p:sp>
      <p:sp>
        <p:nvSpPr>
          <p:cNvPr id="6" name="Down Arrow 5">
            <a:extLst>
              <a:ext uri="{FF2B5EF4-FFF2-40B4-BE49-F238E27FC236}">
                <a16:creationId xmlns:a16="http://schemas.microsoft.com/office/drawing/2014/main" id="{7F7A246E-076F-444B-993C-3EC58607858E}"/>
              </a:ext>
            </a:extLst>
          </p:cNvPr>
          <p:cNvSpPr/>
          <p:nvPr/>
        </p:nvSpPr>
        <p:spPr>
          <a:xfrm rot="3075846">
            <a:off x="5486869" y="2512613"/>
            <a:ext cx="581891" cy="74370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472F886-0898-904D-95A5-682697F87368}"/>
              </a:ext>
            </a:extLst>
          </p:cNvPr>
          <p:cNvSpPr/>
          <p:nvPr/>
        </p:nvSpPr>
        <p:spPr>
          <a:xfrm>
            <a:off x="5949538" y="4680414"/>
            <a:ext cx="3049138" cy="1200329"/>
          </a:xfrm>
          <a:prstGeom prst="rect">
            <a:avLst/>
          </a:prstGeom>
          <a:ln w="285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// Run method in </a:t>
            </a:r>
            <a:r>
              <a:rPr lang="en-US" sz="2400" b="1" dirty="0" err="1">
                <a:solidFill>
                  <a:srgbClr val="FF0000"/>
                </a:solidFill>
              </a:rPr>
              <a:t>Circle.java</a:t>
            </a:r>
            <a:r>
              <a:rPr lang="en-US" sz="2400" b="1" dirty="0">
                <a:solidFill>
                  <a:srgbClr val="FF0000"/>
                </a:solidFill>
              </a:rPr>
              <a:t> and return result </a:t>
            </a:r>
          </a:p>
        </p:txBody>
      </p:sp>
      <p:sp>
        <p:nvSpPr>
          <p:cNvPr id="8" name="Down Arrow 7">
            <a:extLst>
              <a:ext uri="{FF2B5EF4-FFF2-40B4-BE49-F238E27FC236}">
                <a16:creationId xmlns:a16="http://schemas.microsoft.com/office/drawing/2014/main" id="{5D5B4254-67E1-474A-9B5A-E7B252700576}"/>
              </a:ext>
            </a:extLst>
          </p:cNvPr>
          <p:cNvSpPr/>
          <p:nvPr/>
        </p:nvSpPr>
        <p:spPr>
          <a:xfrm rot="8319338">
            <a:off x="7894467" y="3822371"/>
            <a:ext cx="581891" cy="74370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4892199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6F30B-0D41-4147-8FE0-E7F2EF350A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err="1"/>
              <a:t>Circle.java</a:t>
            </a:r>
            <a:r>
              <a:rPr lang="en-US" b="1" dirty="0"/>
              <a:t> </a:t>
            </a:r>
            <a:endParaRPr lang="en-TW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33C434-6232-D541-ABBD-96E4235303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78104" y="1149530"/>
            <a:ext cx="6959368" cy="54602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public class Circle { </a:t>
            </a:r>
          </a:p>
          <a:p>
            <a:pPr marL="457200" lvl="1" indent="0">
              <a:buNone/>
            </a:pPr>
            <a:r>
              <a:rPr lang="en-US" dirty="0"/>
              <a:t>public final double PI = 3.1414; </a:t>
            </a:r>
          </a:p>
          <a:p>
            <a:pPr marL="457200" lvl="1" indent="0">
              <a:buNone/>
            </a:pPr>
            <a:r>
              <a:rPr lang="en-US" dirty="0"/>
              <a:t>public double radius; </a:t>
            </a:r>
          </a:p>
          <a:p>
            <a:pPr marL="457200" lvl="1" indent="0">
              <a:buNone/>
            </a:pPr>
            <a:r>
              <a:rPr lang="en-US" dirty="0"/>
              <a:t>public Circle(double </a:t>
            </a:r>
            <a:r>
              <a:rPr lang="en-US" dirty="0" err="1"/>
              <a:t>valuein</a:t>
            </a:r>
            <a:r>
              <a:rPr lang="en-US" dirty="0"/>
              <a:t>) { </a:t>
            </a:r>
          </a:p>
          <a:p>
            <a:pPr marL="914400" lvl="2" indent="0">
              <a:buNone/>
            </a:pPr>
            <a:r>
              <a:rPr lang="en-US" sz="2400" dirty="0"/>
              <a:t>radius=</a:t>
            </a:r>
            <a:r>
              <a:rPr lang="en-US" sz="2400" dirty="0" err="1"/>
              <a:t>valuein</a:t>
            </a:r>
            <a:r>
              <a:rPr lang="en-US" sz="2400" dirty="0"/>
              <a:t>; </a:t>
            </a:r>
          </a:p>
          <a:p>
            <a:pPr marL="457200" lvl="1" indent="0">
              <a:buNone/>
            </a:pPr>
            <a:r>
              <a:rPr lang="en-US" dirty="0"/>
              <a:t>} </a:t>
            </a:r>
          </a:p>
          <a:p>
            <a:pPr marL="457200" lvl="1" indent="0">
              <a:buNone/>
            </a:pPr>
            <a:r>
              <a:rPr lang="en-US" dirty="0"/>
              <a:t>public double </a:t>
            </a:r>
            <a:r>
              <a:rPr lang="en-US" dirty="0" err="1"/>
              <a:t>getArea</a:t>
            </a:r>
            <a:r>
              <a:rPr lang="en-US" dirty="0"/>
              <a:t>() { </a:t>
            </a:r>
          </a:p>
          <a:p>
            <a:pPr marL="914400" lvl="2" indent="0">
              <a:buNone/>
            </a:pPr>
            <a:r>
              <a:rPr lang="en-US" sz="2400" dirty="0"/>
              <a:t>return PI*radius*radius; </a:t>
            </a:r>
          </a:p>
          <a:p>
            <a:pPr marL="457200" lvl="1" indent="0">
              <a:buNone/>
            </a:pPr>
            <a:r>
              <a:rPr lang="en-US" dirty="0"/>
              <a:t>} </a:t>
            </a:r>
          </a:p>
          <a:p>
            <a:pPr marL="457200" lvl="1" indent="0">
              <a:buNone/>
            </a:pPr>
            <a:r>
              <a:rPr lang="en-US" dirty="0"/>
              <a:t>public double </a:t>
            </a:r>
            <a:r>
              <a:rPr lang="en-US" dirty="0" err="1"/>
              <a:t>getCircumference</a:t>
            </a:r>
            <a:r>
              <a:rPr lang="en-US" dirty="0"/>
              <a:t>() { </a:t>
            </a:r>
          </a:p>
          <a:p>
            <a:pPr marL="914400" lvl="2" indent="0">
              <a:buNone/>
            </a:pPr>
            <a:r>
              <a:rPr lang="en-US" sz="2400" dirty="0"/>
              <a:t>return PI*2*radius; </a:t>
            </a:r>
          </a:p>
          <a:p>
            <a:pPr marL="457200" lvl="1" indent="0">
              <a:buNone/>
            </a:pPr>
            <a:r>
              <a:rPr lang="en-US" dirty="0"/>
              <a:t>} </a:t>
            </a:r>
          </a:p>
          <a:p>
            <a:pPr marL="0" indent="0">
              <a:buNone/>
            </a:pPr>
            <a:r>
              <a:rPr lang="en-US" dirty="0"/>
              <a:t>} </a:t>
            </a:r>
          </a:p>
          <a:p>
            <a:endParaRPr lang="en-TW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9E6765-B3E3-1644-8B8B-2B65628C1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24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098721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6F30B-0D41-4147-8FE0-E7F2EF350A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err="1"/>
              <a:t>Circle.java</a:t>
            </a:r>
            <a:r>
              <a:rPr lang="en-US" b="1" dirty="0"/>
              <a:t> </a:t>
            </a:r>
            <a:endParaRPr lang="en-TW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33C434-6232-D541-ABBD-96E4235303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64426" y="1149530"/>
            <a:ext cx="7073046" cy="54602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public class Circle { </a:t>
            </a:r>
          </a:p>
          <a:p>
            <a:pPr marL="457200" lvl="1" indent="0">
              <a:buNone/>
            </a:pPr>
            <a:r>
              <a:rPr lang="en-US" dirty="0"/>
              <a:t>public final double PI = 3.1414; </a:t>
            </a:r>
          </a:p>
          <a:p>
            <a:pPr marL="457200" lvl="1" indent="0">
              <a:buNone/>
            </a:pPr>
            <a:r>
              <a:rPr lang="en-US" dirty="0"/>
              <a:t>public double radius; </a:t>
            </a:r>
          </a:p>
          <a:p>
            <a:pPr marL="457200" lvl="1" indent="0">
              <a:buNone/>
            </a:pPr>
            <a:r>
              <a:rPr lang="en-US" dirty="0"/>
              <a:t>public Circle(double </a:t>
            </a:r>
            <a:r>
              <a:rPr lang="en-US" dirty="0" err="1"/>
              <a:t>valuein</a:t>
            </a:r>
            <a:r>
              <a:rPr lang="en-US" dirty="0"/>
              <a:t>) { </a:t>
            </a:r>
          </a:p>
          <a:p>
            <a:pPr marL="914400" lvl="2" indent="0">
              <a:buNone/>
            </a:pPr>
            <a:r>
              <a:rPr lang="en-US" sz="2400" dirty="0"/>
              <a:t>radius=</a:t>
            </a:r>
            <a:r>
              <a:rPr lang="en-US" sz="2400" dirty="0" err="1"/>
              <a:t>valuein</a:t>
            </a:r>
            <a:r>
              <a:rPr lang="en-US" sz="2400" dirty="0"/>
              <a:t>; </a:t>
            </a:r>
          </a:p>
          <a:p>
            <a:pPr marL="457200" lvl="1" indent="0">
              <a:buNone/>
            </a:pPr>
            <a:r>
              <a:rPr lang="en-US" dirty="0"/>
              <a:t>} </a:t>
            </a:r>
          </a:p>
          <a:p>
            <a:pPr marL="457200" lvl="1" indent="0">
              <a:buNone/>
            </a:pPr>
            <a:r>
              <a:rPr lang="en-US" dirty="0"/>
              <a:t>public double </a:t>
            </a:r>
            <a:r>
              <a:rPr lang="en-US" dirty="0" err="1"/>
              <a:t>getArea</a:t>
            </a:r>
            <a:r>
              <a:rPr lang="en-US" dirty="0"/>
              <a:t>() { </a:t>
            </a:r>
          </a:p>
          <a:p>
            <a:pPr marL="914400" lvl="2" indent="0">
              <a:buNone/>
            </a:pPr>
            <a:r>
              <a:rPr lang="en-US" sz="2400" dirty="0"/>
              <a:t>return PI*radius*radius; </a:t>
            </a:r>
          </a:p>
          <a:p>
            <a:pPr marL="457200" lvl="1" indent="0">
              <a:buNone/>
            </a:pPr>
            <a:r>
              <a:rPr lang="en-US" dirty="0"/>
              <a:t>} </a:t>
            </a:r>
          </a:p>
          <a:p>
            <a:pPr marL="457200" lvl="1" indent="0">
              <a:buNone/>
            </a:pPr>
            <a:r>
              <a:rPr lang="en-US" dirty="0"/>
              <a:t>public double </a:t>
            </a:r>
            <a:r>
              <a:rPr lang="en-US" dirty="0" err="1"/>
              <a:t>getCircumference</a:t>
            </a:r>
            <a:r>
              <a:rPr lang="en-US" dirty="0"/>
              <a:t>() { </a:t>
            </a:r>
          </a:p>
          <a:p>
            <a:pPr marL="914400" lvl="2" indent="0">
              <a:buNone/>
            </a:pPr>
            <a:r>
              <a:rPr lang="en-US" sz="2400" dirty="0"/>
              <a:t>return PI*2*radius; </a:t>
            </a:r>
          </a:p>
          <a:p>
            <a:pPr marL="457200" lvl="1" indent="0">
              <a:buNone/>
            </a:pPr>
            <a:r>
              <a:rPr lang="en-US" dirty="0"/>
              <a:t>} </a:t>
            </a:r>
          </a:p>
          <a:p>
            <a:pPr marL="0" indent="0">
              <a:buNone/>
            </a:pPr>
            <a:r>
              <a:rPr lang="en-US" sz="2400" dirty="0"/>
              <a:t>} </a:t>
            </a:r>
          </a:p>
          <a:p>
            <a:endParaRPr lang="en-TW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9E6765-B3E3-1644-8B8B-2B65628C1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25</a:t>
            </a:fld>
            <a:endParaRPr lang="en-TW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A80613B-2F19-7E47-9FEC-A294AE0CE8D5}"/>
              </a:ext>
            </a:extLst>
          </p:cNvPr>
          <p:cNvSpPr/>
          <p:nvPr/>
        </p:nvSpPr>
        <p:spPr>
          <a:xfrm>
            <a:off x="34706" y="1245670"/>
            <a:ext cx="1687216" cy="707886"/>
          </a:xfrm>
          <a:prstGeom prst="rect">
            <a:avLst/>
          </a:prstGeom>
          <a:ln w="285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// constructor code is run</a:t>
            </a:r>
          </a:p>
        </p:txBody>
      </p:sp>
      <p:sp>
        <p:nvSpPr>
          <p:cNvPr id="6" name="Down Arrow 5">
            <a:extLst>
              <a:ext uri="{FF2B5EF4-FFF2-40B4-BE49-F238E27FC236}">
                <a16:creationId xmlns:a16="http://schemas.microsoft.com/office/drawing/2014/main" id="{66E43BF2-B2F0-BC47-AB54-994FFE7D3A91}"/>
              </a:ext>
            </a:extLst>
          </p:cNvPr>
          <p:cNvSpPr/>
          <p:nvPr/>
        </p:nvSpPr>
        <p:spPr>
          <a:xfrm rot="18007645">
            <a:off x="1774504" y="2008885"/>
            <a:ext cx="581891" cy="74370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DFCE6F7-5CE5-D648-93C9-E6D4F6C65A13}"/>
              </a:ext>
            </a:extLst>
          </p:cNvPr>
          <p:cNvSpPr/>
          <p:nvPr/>
        </p:nvSpPr>
        <p:spPr>
          <a:xfrm>
            <a:off x="2609081" y="5735456"/>
            <a:ext cx="6470895" cy="1015663"/>
          </a:xfrm>
          <a:prstGeom prst="rect">
            <a:avLst/>
          </a:prstGeom>
          <a:ln w="285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// answer returned</a:t>
            </a:r>
          </a:p>
          <a:p>
            <a:r>
              <a:rPr lang="en-US" sz="2000" b="1" dirty="0">
                <a:solidFill>
                  <a:srgbClr val="FF0000"/>
                </a:solidFill>
              </a:rPr>
              <a:t>// Note see FULL EXAMPLE </a:t>
            </a:r>
          </a:p>
          <a:p>
            <a:r>
              <a:rPr lang="en-US" sz="2000" b="1" dirty="0">
                <a:solidFill>
                  <a:srgbClr val="FF0000"/>
                </a:solidFill>
              </a:rPr>
              <a:t>// “double circumference = </a:t>
            </a:r>
            <a:r>
              <a:rPr lang="en-US" sz="2000" b="1" dirty="0" err="1">
                <a:solidFill>
                  <a:srgbClr val="FF0000"/>
                </a:solidFill>
              </a:rPr>
              <a:t>myCircle.getCircumference</a:t>
            </a:r>
            <a:r>
              <a:rPr lang="en-US" sz="2000" b="1" dirty="0">
                <a:solidFill>
                  <a:srgbClr val="FF0000"/>
                </a:solidFill>
              </a:rPr>
              <a:t>(); </a:t>
            </a:r>
            <a:r>
              <a:rPr lang="en-US" sz="2000" dirty="0"/>
              <a:t>” </a:t>
            </a:r>
          </a:p>
        </p:txBody>
      </p:sp>
      <p:sp>
        <p:nvSpPr>
          <p:cNvPr id="8" name="Down Arrow 7">
            <a:extLst>
              <a:ext uri="{FF2B5EF4-FFF2-40B4-BE49-F238E27FC236}">
                <a16:creationId xmlns:a16="http://schemas.microsoft.com/office/drawing/2014/main" id="{113ED25A-63B2-6E44-AC8E-2D0E4D31D575}"/>
              </a:ext>
            </a:extLst>
          </p:cNvPr>
          <p:cNvSpPr/>
          <p:nvPr/>
        </p:nvSpPr>
        <p:spPr>
          <a:xfrm rot="6758204">
            <a:off x="5349415" y="5082867"/>
            <a:ext cx="581891" cy="74370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C21978F-4E0F-7C41-8BAD-D2801692952B}"/>
              </a:ext>
            </a:extLst>
          </p:cNvPr>
          <p:cNvSpPr/>
          <p:nvPr/>
        </p:nvSpPr>
        <p:spPr>
          <a:xfrm>
            <a:off x="6165392" y="3609730"/>
            <a:ext cx="2076083" cy="400110"/>
          </a:xfrm>
          <a:prstGeom prst="rect">
            <a:avLst/>
          </a:prstGeom>
          <a:ln w="285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// method called</a:t>
            </a:r>
          </a:p>
        </p:txBody>
      </p:sp>
      <p:sp>
        <p:nvSpPr>
          <p:cNvPr id="10" name="Down Arrow 9">
            <a:extLst>
              <a:ext uri="{FF2B5EF4-FFF2-40B4-BE49-F238E27FC236}">
                <a16:creationId xmlns:a16="http://schemas.microsoft.com/office/drawing/2014/main" id="{24C55BF6-3DEA-964F-8D14-DC9F1C65C133}"/>
              </a:ext>
            </a:extLst>
          </p:cNvPr>
          <p:cNvSpPr/>
          <p:nvPr/>
        </p:nvSpPr>
        <p:spPr>
          <a:xfrm rot="3075846">
            <a:off x="5671553" y="4098155"/>
            <a:ext cx="581891" cy="74370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7D182FB-4727-D348-BC5D-0CF5D2B5CD90}"/>
              </a:ext>
            </a:extLst>
          </p:cNvPr>
          <p:cNvSpPr/>
          <p:nvPr/>
        </p:nvSpPr>
        <p:spPr>
          <a:xfrm>
            <a:off x="6460900" y="1052359"/>
            <a:ext cx="2270554" cy="707886"/>
          </a:xfrm>
          <a:prstGeom prst="rect">
            <a:avLst/>
          </a:prstGeom>
          <a:ln w="285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// a variable stored by Circle objects </a:t>
            </a:r>
          </a:p>
        </p:txBody>
      </p:sp>
      <p:sp>
        <p:nvSpPr>
          <p:cNvPr id="12" name="Down Arrow 11">
            <a:extLst>
              <a:ext uri="{FF2B5EF4-FFF2-40B4-BE49-F238E27FC236}">
                <a16:creationId xmlns:a16="http://schemas.microsoft.com/office/drawing/2014/main" id="{D6E465AD-4686-EE47-B77B-8DC9360821CE}"/>
              </a:ext>
            </a:extLst>
          </p:cNvPr>
          <p:cNvSpPr/>
          <p:nvPr/>
        </p:nvSpPr>
        <p:spPr>
          <a:xfrm rot="3749968">
            <a:off x="5741400" y="1759883"/>
            <a:ext cx="581891" cy="74370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2447612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1142A6-2E8A-A84A-BA24-6693DD401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Constructor </a:t>
            </a:r>
            <a:endParaRPr lang="en-TW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C48A88-A053-AA4D-8345-E9FF97FBB3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662" y="979715"/>
            <a:ext cx="8660674" cy="5460275"/>
          </a:xfrm>
        </p:spPr>
        <p:txBody>
          <a:bodyPr/>
          <a:lstStyle/>
          <a:p>
            <a:r>
              <a:rPr lang="en-US" dirty="0"/>
              <a:t>When you create a new object from a class, the constructor in that class is automatically run </a:t>
            </a:r>
          </a:p>
          <a:p>
            <a:endParaRPr lang="en-US" dirty="0"/>
          </a:p>
          <a:p>
            <a:pPr marL="457200" lvl="1" indent="0">
              <a:buNone/>
            </a:pPr>
            <a:r>
              <a:rPr lang="en-US" sz="2800" dirty="0"/>
              <a:t>public Circle(double </a:t>
            </a:r>
            <a:r>
              <a:rPr lang="en-US" sz="2800" dirty="0" err="1"/>
              <a:t>valuein</a:t>
            </a:r>
            <a:r>
              <a:rPr lang="en-US" sz="2800" dirty="0"/>
              <a:t>) { </a:t>
            </a:r>
          </a:p>
          <a:p>
            <a:pPr marL="914400" lvl="2" indent="0">
              <a:buNone/>
            </a:pPr>
            <a:r>
              <a:rPr lang="en-US" sz="2800" dirty="0"/>
              <a:t>radius = </a:t>
            </a:r>
            <a:r>
              <a:rPr lang="en-US" sz="2800" dirty="0" err="1"/>
              <a:t>valuein</a:t>
            </a:r>
            <a:r>
              <a:rPr lang="en-US" sz="2800" dirty="0"/>
              <a:t>; </a:t>
            </a:r>
          </a:p>
          <a:p>
            <a:pPr marL="457200" lvl="1" indent="0">
              <a:buNone/>
            </a:pPr>
            <a:r>
              <a:rPr lang="en-US" sz="2800" dirty="0"/>
              <a:t>} </a:t>
            </a:r>
          </a:p>
          <a:p>
            <a:endParaRPr lang="en-TW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8AA9EF-2B93-9249-832D-F44C81172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26</a:t>
            </a:fld>
            <a:endParaRPr lang="en-TW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1F7F7CD-686F-9147-B748-D4F45A4054A8}"/>
              </a:ext>
            </a:extLst>
          </p:cNvPr>
          <p:cNvSpPr/>
          <p:nvPr/>
        </p:nvSpPr>
        <p:spPr>
          <a:xfrm>
            <a:off x="4800369" y="3580266"/>
            <a:ext cx="4101968" cy="1569660"/>
          </a:xfrm>
          <a:prstGeom prst="rect">
            <a:avLst/>
          </a:prstGeom>
          <a:ln w="285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sz="2400" dirty="0"/>
              <a:t>//  This constructor must be sent an </a:t>
            </a:r>
            <a:r>
              <a:rPr lang="en-US" sz="2400" b="1" dirty="0">
                <a:solidFill>
                  <a:srgbClr val="FF0000"/>
                </a:solidFill>
              </a:rPr>
              <a:t>double</a:t>
            </a:r>
            <a:r>
              <a:rPr lang="en-US" sz="2400" dirty="0"/>
              <a:t> which is referred to as ‘</a:t>
            </a:r>
            <a:r>
              <a:rPr lang="en-US" sz="2400" dirty="0" err="1"/>
              <a:t>valuein</a:t>
            </a:r>
            <a:r>
              <a:rPr lang="en-US" sz="2400" dirty="0"/>
              <a:t>’ for the duration of the constructor </a:t>
            </a:r>
          </a:p>
        </p:txBody>
      </p:sp>
      <p:sp>
        <p:nvSpPr>
          <p:cNvPr id="6" name="Down Arrow 5">
            <a:extLst>
              <a:ext uri="{FF2B5EF4-FFF2-40B4-BE49-F238E27FC236}">
                <a16:creationId xmlns:a16="http://schemas.microsoft.com/office/drawing/2014/main" id="{954E073E-BA22-784C-8479-C00A57017C45}"/>
              </a:ext>
            </a:extLst>
          </p:cNvPr>
          <p:cNvSpPr/>
          <p:nvPr/>
        </p:nvSpPr>
        <p:spPr>
          <a:xfrm rot="7556474">
            <a:off x="4610865" y="2652658"/>
            <a:ext cx="581891" cy="74370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9D7CF2B-51B9-2844-988D-A32F177462A1}"/>
              </a:ext>
            </a:extLst>
          </p:cNvPr>
          <p:cNvSpPr/>
          <p:nvPr/>
        </p:nvSpPr>
        <p:spPr>
          <a:xfrm>
            <a:off x="379108" y="4127905"/>
            <a:ext cx="3907467" cy="1569660"/>
          </a:xfrm>
          <a:prstGeom prst="rect">
            <a:avLst/>
          </a:prstGeom>
          <a:ln w="285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sz="2400" dirty="0"/>
              <a:t>//</a:t>
            </a:r>
            <a:r>
              <a:rPr lang="en-US" sz="2400" b="1" dirty="0">
                <a:solidFill>
                  <a:srgbClr val="FF0000"/>
                </a:solidFill>
              </a:rPr>
              <a:t> </a:t>
            </a:r>
            <a:r>
              <a:rPr lang="en-US" sz="2400" dirty="0"/>
              <a:t>It puts its </a:t>
            </a:r>
            <a:r>
              <a:rPr lang="en-US" sz="2400" b="1" dirty="0">
                <a:solidFill>
                  <a:srgbClr val="FF0000"/>
                </a:solidFill>
              </a:rPr>
              <a:t>variable</a:t>
            </a:r>
            <a:r>
              <a:rPr lang="en-US" sz="2400" dirty="0"/>
              <a:t> radius equal to the value sent in: this variable is accessible by all methods in the class </a:t>
            </a:r>
          </a:p>
        </p:txBody>
      </p:sp>
      <p:sp>
        <p:nvSpPr>
          <p:cNvPr id="10" name="Down Arrow 9">
            <a:extLst>
              <a:ext uri="{FF2B5EF4-FFF2-40B4-BE49-F238E27FC236}">
                <a16:creationId xmlns:a16="http://schemas.microsoft.com/office/drawing/2014/main" id="{24EBCBDF-DFF7-E74D-B1CD-7684E3EE2984}"/>
              </a:ext>
            </a:extLst>
          </p:cNvPr>
          <p:cNvSpPr/>
          <p:nvPr/>
        </p:nvSpPr>
        <p:spPr>
          <a:xfrm rot="10800000">
            <a:off x="2044876" y="3208415"/>
            <a:ext cx="581891" cy="74370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6022205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1B9B16-92A8-D844-9296-C664C744A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Multiple objects </a:t>
            </a:r>
            <a:endParaRPr lang="en-TW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A58700-2DFD-FF4D-97AD-9C077C443C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You can create as many objects as you want, using different values sent into the constructor </a:t>
            </a:r>
          </a:p>
          <a:p>
            <a:r>
              <a:rPr lang="en-US" dirty="0"/>
              <a:t>You can then call methods on particular objects </a:t>
            </a:r>
          </a:p>
          <a:p>
            <a:endParaRPr lang="en-US" dirty="0"/>
          </a:p>
          <a:p>
            <a:pPr marL="457200" lvl="1" indent="0">
              <a:buNone/>
            </a:pPr>
            <a:r>
              <a:rPr lang="en-US" sz="2800" dirty="0"/>
              <a:t>Circle myCircle1 = new Circle(5); </a:t>
            </a:r>
          </a:p>
          <a:p>
            <a:pPr marL="457200" lvl="1" indent="0">
              <a:buNone/>
            </a:pPr>
            <a:r>
              <a:rPr lang="en-US" sz="2800" dirty="0"/>
              <a:t>Circle myCircle2 = new Circle(3.6); </a:t>
            </a:r>
          </a:p>
          <a:p>
            <a:pPr marL="457200" lvl="1" indent="0">
              <a:buNone/>
            </a:pPr>
            <a:r>
              <a:rPr lang="en-US" sz="2800" dirty="0"/>
              <a:t>Circle myCircle3 = new Circle(2.9); </a:t>
            </a:r>
          </a:p>
          <a:p>
            <a:pPr marL="457200" lvl="1" indent="0">
              <a:buNone/>
            </a:pPr>
            <a:endParaRPr lang="en-US" sz="2800" dirty="0"/>
          </a:p>
          <a:p>
            <a:pPr marL="457200" lvl="1" indent="0">
              <a:buNone/>
            </a:pPr>
            <a:r>
              <a:rPr lang="en-US" sz="2800" dirty="0"/>
              <a:t>double area = myCircle2.getArea(); </a:t>
            </a:r>
          </a:p>
          <a:p>
            <a:pPr lvl="2"/>
            <a:r>
              <a:rPr lang="en-US" sz="2400" dirty="0"/>
              <a:t>// area = 40.7</a:t>
            </a:r>
            <a:endParaRPr lang="en-US" sz="2800" dirty="0"/>
          </a:p>
          <a:p>
            <a:pPr marL="457200" lvl="1" indent="0">
              <a:buNone/>
            </a:pPr>
            <a:r>
              <a:rPr lang="en-US" sz="2800" dirty="0"/>
              <a:t>double </a:t>
            </a:r>
            <a:r>
              <a:rPr lang="en-US" sz="2800" dirty="0" err="1"/>
              <a:t>anotherArea</a:t>
            </a:r>
            <a:r>
              <a:rPr lang="en-US" sz="2800" dirty="0"/>
              <a:t> = myCircle3.getArea(); </a:t>
            </a:r>
          </a:p>
          <a:p>
            <a:pPr lvl="2"/>
            <a:r>
              <a:rPr lang="en-US" sz="2400" dirty="0"/>
              <a:t>// </a:t>
            </a:r>
            <a:r>
              <a:rPr lang="en-US" sz="2400" dirty="0" err="1"/>
              <a:t>anotherArea</a:t>
            </a:r>
            <a:r>
              <a:rPr lang="en-US" sz="2400" dirty="0"/>
              <a:t> = 26.4</a:t>
            </a:r>
          </a:p>
          <a:p>
            <a:endParaRPr lang="en-TW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0B3EE2-E86D-B143-ACC6-08174B276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27</a:t>
            </a:fld>
            <a:endParaRPr lang="en-TW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BBBE83E-A0C5-A34F-84E0-F4204DD215DC}"/>
              </a:ext>
            </a:extLst>
          </p:cNvPr>
          <p:cNvSpPr/>
          <p:nvPr/>
        </p:nvSpPr>
        <p:spPr>
          <a:xfrm>
            <a:off x="6022277" y="3752771"/>
            <a:ext cx="2976399" cy="1754326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Helvetica Neue" panose="02000503000000020004" pitchFamily="2" charset="0"/>
              </a:rPr>
              <a:t>Note. </a:t>
            </a:r>
          </a:p>
          <a:p>
            <a:r>
              <a:rPr lang="en-US" dirty="0">
                <a:solidFill>
                  <a:srgbClr val="000000"/>
                </a:solidFill>
                <a:latin typeface="Helvetica Neue" panose="02000503000000020004" pitchFamily="2" charset="0"/>
              </a:rPr>
              <a:t>====================</a:t>
            </a:r>
          </a:p>
          <a:p>
            <a:endParaRPr lang="en-US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Helvetica Neue" panose="02000503000000020004" pitchFamily="2" charset="0"/>
              </a:rPr>
              <a:t>public double </a:t>
            </a:r>
            <a:r>
              <a:rPr lang="en-US" dirty="0" err="1">
                <a:solidFill>
                  <a:srgbClr val="000000"/>
                </a:solidFill>
                <a:latin typeface="Helvetica Neue" panose="02000503000000020004" pitchFamily="2" charset="0"/>
              </a:rPr>
              <a:t>getArea</a:t>
            </a:r>
            <a:r>
              <a:rPr lang="en-US" dirty="0">
                <a:solidFill>
                  <a:srgbClr val="000000"/>
                </a:solidFill>
                <a:latin typeface="Helvetica Neue" panose="02000503000000020004" pitchFamily="2" charset="0"/>
              </a:rPr>
              <a:t>() { </a:t>
            </a:r>
          </a:p>
          <a:p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	return PI*radius*radius; </a:t>
            </a:r>
          </a:p>
          <a:p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}</a:t>
            </a:r>
            <a:r>
              <a:rPr lang="en-US" dirty="0">
                <a:solidFill>
                  <a:srgbClr val="000000"/>
                </a:solidFill>
                <a:latin typeface="Times" pitchFamily="2" charset="0"/>
              </a:rPr>
              <a:t> </a:t>
            </a:r>
            <a:endParaRPr lang="en-US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56860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1D9D0A-5EB6-914F-A11A-27ED037B6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Advantages of objects </a:t>
            </a:r>
            <a:endParaRPr lang="en-TW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90BF35-63DF-A94B-98FC-228A17E06C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program is split into a number of components, each stored in a separate </a:t>
            </a:r>
            <a:r>
              <a:rPr lang="en-US" b="1" dirty="0">
                <a:solidFill>
                  <a:srgbClr val="FF0000"/>
                </a:solidFill>
              </a:rPr>
              <a:t>class</a:t>
            </a:r>
            <a:r>
              <a:rPr lang="en-US" dirty="0"/>
              <a:t> file </a:t>
            </a:r>
          </a:p>
          <a:p>
            <a:r>
              <a:rPr lang="en-US" dirty="0"/>
              <a:t>Each class has its own </a:t>
            </a:r>
            <a:r>
              <a:rPr lang="en-US" b="1" dirty="0">
                <a:solidFill>
                  <a:srgbClr val="FF0000"/>
                </a:solidFill>
              </a:rPr>
              <a:t>variables</a:t>
            </a:r>
            <a:r>
              <a:rPr lang="en-US" dirty="0"/>
              <a:t> and </a:t>
            </a:r>
            <a:r>
              <a:rPr lang="en-US" b="1" dirty="0">
                <a:solidFill>
                  <a:srgbClr val="FF0000"/>
                </a:solidFill>
              </a:rPr>
              <a:t>methods</a:t>
            </a:r>
            <a:r>
              <a:rPr lang="en-US" dirty="0"/>
              <a:t> </a:t>
            </a:r>
          </a:p>
          <a:p>
            <a:r>
              <a:rPr lang="en-US" dirty="0"/>
              <a:t>You can make as many objects of a class as you want </a:t>
            </a:r>
          </a:p>
          <a:p>
            <a:r>
              <a:rPr lang="en-US" dirty="0"/>
              <a:t>You can make an object of a class from any other program, promoting code re-use </a:t>
            </a:r>
          </a:p>
          <a:p>
            <a:r>
              <a:rPr lang="en-US" dirty="0"/>
              <a:t>If anyone else writes a program that involves circles, they will be able to use your Circle class so long as they have a copy of </a:t>
            </a:r>
            <a:r>
              <a:rPr lang="en-US" b="1" dirty="0" err="1">
                <a:solidFill>
                  <a:srgbClr val="FF0000"/>
                </a:solidFill>
              </a:rPr>
              <a:t>Circle.java</a:t>
            </a:r>
            <a:r>
              <a:rPr lang="en-US" b="1" dirty="0">
                <a:solidFill>
                  <a:srgbClr val="FF0000"/>
                </a:solidFill>
              </a:rPr>
              <a:t> </a:t>
            </a:r>
          </a:p>
          <a:p>
            <a:endParaRPr lang="en-TW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D78D54-F42B-8C40-B804-4C0BDE56DC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28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9213869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4156A2-17DC-BC4C-BEE5-AFFDF095A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Advantages of objects </a:t>
            </a:r>
            <a:endParaRPr lang="en-TW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7FC778-B811-FB4A-9BB4-87AF4DA5A3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Related pieces of information can be tied together in a single data structure </a:t>
            </a:r>
          </a:p>
          <a:p>
            <a:pPr lvl="1"/>
            <a:r>
              <a:rPr lang="en-US" sz="2800" dirty="0"/>
              <a:t>Student number </a:t>
            </a:r>
          </a:p>
          <a:p>
            <a:pPr lvl="1"/>
            <a:r>
              <a:rPr lang="en-US" sz="2800" dirty="0"/>
              <a:t>Student name </a:t>
            </a:r>
          </a:p>
          <a:p>
            <a:pPr lvl="1"/>
            <a:r>
              <a:rPr lang="en-US" sz="2800" dirty="0"/>
              <a:t>Date of Birth </a:t>
            </a:r>
          </a:p>
          <a:p>
            <a:pPr lvl="1"/>
            <a:endParaRPr lang="en-US" sz="2800" dirty="0"/>
          </a:p>
          <a:p>
            <a:r>
              <a:rPr lang="en-US" dirty="0"/>
              <a:t>You can write lots of methods that go with your class </a:t>
            </a:r>
          </a:p>
          <a:p>
            <a:r>
              <a:rPr lang="en-US" dirty="0"/>
              <a:t>People calling these methods just need to know the input parameters and the return type </a:t>
            </a:r>
          </a:p>
          <a:p>
            <a:pPr lvl="1"/>
            <a:r>
              <a:rPr lang="en-US" sz="2800" b="1" dirty="0">
                <a:solidFill>
                  <a:srgbClr val="FF0000"/>
                </a:solidFill>
              </a:rPr>
              <a:t>They don’t need to know how your methods work </a:t>
            </a:r>
          </a:p>
          <a:p>
            <a:pPr lvl="1"/>
            <a:r>
              <a:rPr lang="en-US" sz="2800" dirty="0"/>
              <a:t>This is called </a:t>
            </a:r>
            <a:r>
              <a:rPr lang="en-US" sz="2800" b="1" dirty="0">
                <a:solidFill>
                  <a:srgbClr val="FF0000"/>
                </a:solidFill>
              </a:rPr>
              <a:t>encapsulation</a:t>
            </a:r>
            <a:r>
              <a:rPr lang="en-US" sz="2800" dirty="0"/>
              <a:t> </a:t>
            </a:r>
          </a:p>
          <a:p>
            <a:endParaRPr lang="en-TW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C20640-C7E5-854F-AC26-3AD4FBEBA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29</a:t>
            </a:fld>
            <a:endParaRPr lang="en-TW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544E49-F1C5-3E42-AB70-B3D0724605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067" t="36743" r="6513" b="35063"/>
          <a:stretch/>
        </p:blipFill>
        <p:spPr>
          <a:xfrm>
            <a:off x="3705100" y="1653680"/>
            <a:ext cx="3521411" cy="2149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4540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ABF31-E0FD-4C4D-A2FD-97CC1F5D9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A big chunk of code </a:t>
            </a:r>
            <a:endParaRPr lang="en-TW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98337F-87C8-2547-97AA-3E4316187E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dirty="0"/>
              <a:t>//Calculating the area of a circle</a:t>
            </a:r>
          </a:p>
          <a:p>
            <a:pPr marL="0" indent="0">
              <a:buNone/>
            </a:pPr>
            <a:r>
              <a:rPr lang="en-US" sz="2400" dirty="0"/>
              <a:t>import </a:t>
            </a:r>
            <a:r>
              <a:rPr lang="en-US" sz="2400" dirty="0" err="1"/>
              <a:t>java.util.Scanner</a:t>
            </a:r>
            <a:r>
              <a:rPr lang="en-US" sz="2400" dirty="0"/>
              <a:t>; </a:t>
            </a:r>
          </a:p>
          <a:p>
            <a:pPr marL="0" indent="0">
              <a:buNone/>
            </a:pPr>
            <a:r>
              <a:rPr lang="en-US" sz="2400" dirty="0"/>
              <a:t>public class </a:t>
            </a:r>
            <a:r>
              <a:rPr lang="en-US" sz="2400" dirty="0" err="1"/>
              <a:t>MyProgram</a:t>
            </a:r>
            <a:r>
              <a:rPr lang="en-US" sz="2400" dirty="0"/>
              <a:t> { </a:t>
            </a:r>
          </a:p>
          <a:p>
            <a:pPr marL="457200" lvl="1" indent="0">
              <a:buNone/>
            </a:pPr>
            <a:r>
              <a:rPr lang="en-US" dirty="0"/>
              <a:t>public static void main(String </a:t>
            </a:r>
            <a:r>
              <a:rPr lang="en-US" dirty="0" err="1"/>
              <a:t>args</a:t>
            </a:r>
            <a:r>
              <a:rPr lang="en-US" dirty="0"/>
              <a:t>[]) { </a:t>
            </a:r>
          </a:p>
          <a:p>
            <a:pPr marL="914400" lvl="2" indent="0">
              <a:buNone/>
            </a:pPr>
            <a:r>
              <a:rPr lang="en-US" sz="2400" dirty="0"/>
              <a:t>final double PI = 3.1414; </a:t>
            </a:r>
          </a:p>
          <a:p>
            <a:pPr marL="914400" lvl="2" indent="0">
              <a:buNone/>
            </a:pPr>
            <a:r>
              <a:rPr lang="en-US" sz="2400" dirty="0"/>
              <a:t>Scanner in = new Scanner(</a:t>
            </a:r>
            <a:r>
              <a:rPr lang="en-US" sz="2400" dirty="0" err="1"/>
              <a:t>System.in</a:t>
            </a:r>
            <a:r>
              <a:rPr lang="en-US" sz="2400" dirty="0"/>
              <a:t>); </a:t>
            </a:r>
          </a:p>
          <a:p>
            <a:pPr marL="914400" lvl="2" indent="0">
              <a:buNone/>
            </a:pPr>
            <a:r>
              <a:rPr lang="en-US" sz="2400" dirty="0" err="1"/>
              <a:t>System.out.print</a:t>
            </a:r>
            <a:r>
              <a:rPr lang="en-US" sz="2400" dirty="0"/>
              <a:t>(“Enter radius”); </a:t>
            </a:r>
          </a:p>
          <a:p>
            <a:pPr marL="914400" lvl="2" indent="0">
              <a:buNone/>
            </a:pPr>
            <a:r>
              <a:rPr lang="en-US" sz="2400" dirty="0"/>
              <a:t>double radius = </a:t>
            </a:r>
            <a:r>
              <a:rPr lang="en-US" sz="2400" dirty="0" err="1"/>
              <a:t>in.nextDouble</a:t>
            </a:r>
            <a:r>
              <a:rPr lang="en-US" sz="2400" dirty="0"/>
              <a:t>(); </a:t>
            </a:r>
          </a:p>
          <a:p>
            <a:pPr marL="914400" lvl="2" indent="0">
              <a:buNone/>
            </a:pPr>
            <a:r>
              <a:rPr lang="en-US" sz="2400" dirty="0"/>
              <a:t>double circumference = radius*2*PI; </a:t>
            </a:r>
          </a:p>
          <a:p>
            <a:pPr marL="914400" lvl="2" indent="0">
              <a:buNone/>
            </a:pPr>
            <a:r>
              <a:rPr lang="en-US" sz="2400" dirty="0" err="1"/>
              <a:t>System.out.println</a:t>
            </a:r>
            <a:r>
              <a:rPr lang="en-US" sz="2400" dirty="0"/>
              <a:t>(“Circumference="+circumference); </a:t>
            </a:r>
          </a:p>
          <a:p>
            <a:pPr marL="914400" lvl="2" indent="0">
              <a:buNone/>
            </a:pPr>
            <a:r>
              <a:rPr lang="en-US" sz="2400" dirty="0"/>
              <a:t>double area = PI*radius*radius; </a:t>
            </a:r>
          </a:p>
          <a:p>
            <a:pPr marL="914400" lvl="2" indent="0">
              <a:buNone/>
            </a:pPr>
            <a:r>
              <a:rPr lang="en-US" sz="2400" dirty="0" err="1"/>
              <a:t>System.out.println</a:t>
            </a:r>
            <a:r>
              <a:rPr lang="en-US" sz="2400" dirty="0"/>
              <a:t>(“Area="+area); </a:t>
            </a:r>
          </a:p>
          <a:p>
            <a:pPr marL="457200" lvl="1" indent="0">
              <a:buNone/>
            </a:pPr>
            <a:r>
              <a:rPr lang="en-US" dirty="0"/>
              <a:t>} </a:t>
            </a:r>
          </a:p>
          <a:p>
            <a:pPr marL="0" indent="0">
              <a:buNone/>
            </a:pPr>
            <a:r>
              <a:rPr lang="en-US" sz="2400" dirty="0"/>
              <a:t>} 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775BBD-53E6-414E-8DB1-4A5BED96D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3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572660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C5B30E-E65B-5E41-B635-FB7F698AB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Encapsulation </a:t>
            </a:r>
            <a:endParaRPr lang="en-TW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694E0B-181D-7F4C-A585-EEDBB95DF3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Encapsulation hides all the unimportant details </a:t>
            </a:r>
          </a:p>
          <a:p>
            <a:endParaRPr lang="en-US" dirty="0"/>
          </a:p>
          <a:p>
            <a:r>
              <a:rPr lang="en-US" dirty="0"/>
              <a:t>In </a:t>
            </a:r>
            <a:r>
              <a:rPr lang="en-US" b="1" i="1" dirty="0">
                <a:solidFill>
                  <a:srgbClr val="FF0000"/>
                </a:solidFill>
              </a:rPr>
              <a:t>object-oriented programming </a:t>
            </a:r>
            <a:r>
              <a:rPr lang="en-US" dirty="0"/>
              <a:t>objects are like a black box because you don’t need to know how they’re implemented </a:t>
            </a:r>
          </a:p>
          <a:p>
            <a:pPr lvl="1"/>
            <a:r>
              <a:rPr lang="en-US" dirty="0"/>
              <a:t>You know what information to use to construct an object </a:t>
            </a:r>
          </a:p>
          <a:p>
            <a:pPr lvl="1"/>
            <a:r>
              <a:rPr lang="en-US" dirty="0"/>
              <a:t>You know what methods you can call on the object </a:t>
            </a:r>
          </a:p>
          <a:p>
            <a:pPr lvl="1"/>
            <a:r>
              <a:rPr lang="en-US" dirty="0"/>
              <a:t>You don’t need to know anything else </a:t>
            </a:r>
          </a:p>
          <a:p>
            <a:endParaRPr lang="en-US" dirty="0"/>
          </a:p>
          <a:p>
            <a:r>
              <a:rPr lang="en-US" dirty="0"/>
              <a:t>This makes it easy to use other people’s code </a:t>
            </a:r>
          </a:p>
          <a:p>
            <a:r>
              <a:rPr lang="en-US" dirty="0"/>
              <a:t>It also makes it easy to recycle individual components of a program </a:t>
            </a:r>
          </a:p>
          <a:p>
            <a:endParaRPr lang="en-TW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8C248A-7426-9C48-BA89-0679CC69F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30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6053279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AF76CF-6A9A-3E4F-8B33-511047FA6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Encapsulation example </a:t>
            </a:r>
            <a:endParaRPr lang="en-TW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BF09E8-BA29-B749-A5E9-F0A4D7FCBE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662" y="1149530"/>
            <a:ext cx="5066608" cy="5460275"/>
          </a:xfrm>
        </p:spPr>
        <p:txBody>
          <a:bodyPr/>
          <a:lstStyle/>
          <a:p>
            <a:r>
              <a:rPr lang="en-US" dirty="0"/>
              <a:t>Black box systems in a car: </a:t>
            </a:r>
          </a:p>
          <a:p>
            <a:pPr lvl="1"/>
            <a:r>
              <a:rPr lang="en-US" sz="2800" dirty="0"/>
              <a:t>The </a:t>
            </a:r>
            <a:r>
              <a:rPr lang="en-US" sz="2800" b="1" dirty="0">
                <a:solidFill>
                  <a:srgbClr val="FF0000"/>
                </a:solidFill>
              </a:rPr>
              <a:t>driver</a:t>
            </a:r>
            <a:r>
              <a:rPr lang="en-US" sz="2800" dirty="0"/>
              <a:t> doesn’t need to know how the car works to use it </a:t>
            </a:r>
          </a:p>
          <a:p>
            <a:pPr lvl="1"/>
            <a:r>
              <a:rPr lang="en-US" sz="2800" dirty="0"/>
              <a:t>The </a:t>
            </a:r>
            <a:r>
              <a:rPr lang="en-US" sz="2800" b="1" dirty="0">
                <a:solidFill>
                  <a:srgbClr val="FF0000"/>
                </a:solidFill>
              </a:rPr>
              <a:t>mechanic</a:t>
            </a:r>
            <a:r>
              <a:rPr lang="en-US" sz="2800" dirty="0"/>
              <a:t> doesn’t need to know how the electronic components of the car work to put them together </a:t>
            </a:r>
          </a:p>
          <a:p>
            <a:pPr lvl="1"/>
            <a:r>
              <a:rPr lang="en-US" sz="2800" dirty="0"/>
              <a:t>The </a:t>
            </a:r>
            <a:r>
              <a:rPr lang="en-US" sz="2800" b="1" dirty="0">
                <a:solidFill>
                  <a:srgbClr val="FF0000"/>
                </a:solidFill>
              </a:rPr>
              <a:t>electronic engineer </a:t>
            </a:r>
            <a:r>
              <a:rPr lang="en-US" sz="2800" dirty="0"/>
              <a:t>doesn’t need to know how transistors work to put together an electronic control unit </a:t>
            </a:r>
          </a:p>
          <a:p>
            <a:endParaRPr lang="en-TW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1FB252-53ED-A942-9EBB-8DAD3A79C4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31</a:t>
            </a:fld>
            <a:endParaRPr lang="en-TW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C07C40-A7A7-E14F-ADD2-D7D7D0CCD7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1066" y="1412377"/>
            <a:ext cx="3931065" cy="4296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3511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AF76CF-6A9A-3E4F-8B33-511047FA6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Encapsulation example </a:t>
            </a:r>
            <a:endParaRPr lang="en-TW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BF09E8-BA29-B749-A5E9-F0A4D7FCBE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662" y="1149530"/>
            <a:ext cx="5066608" cy="5460275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Encapsulation</a:t>
            </a:r>
            <a:r>
              <a:rPr lang="en-US" dirty="0"/>
              <a:t> leads to efficiency </a:t>
            </a:r>
          </a:p>
          <a:p>
            <a:pPr lvl="1"/>
            <a:r>
              <a:rPr lang="en-US" dirty="0"/>
              <a:t>The mechanic deals only with car engine components, not with capacitors and transistors </a:t>
            </a:r>
          </a:p>
          <a:p>
            <a:pPr lvl="1"/>
            <a:r>
              <a:rPr lang="en-US" dirty="0"/>
              <a:t>The driver worries only about interaction with car (e.g. putting petrol in the tank), not about how the engine works </a:t>
            </a:r>
          </a:p>
          <a:p>
            <a:pPr lvl="1"/>
            <a:r>
              <a:rPr lang="en-US" dirty="0"/>
              <a:t>All they need to know is how to use the system, not how the lower levels actually work </a:t>
            </a:r>
          </a:p>
          <a:p>
            <a:endParaRPr lang="en-TW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1FB252-53ED-A942-9EBB-8DAD3A79C4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32</a:t>
            </a:fld>
            <a:endParaRPr lang="en-TW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ADE5141-A0B4-D54A-83B2-1197CD9298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2676" y="1024996"/>
            <a:ext cx="3556000" cy="2667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3C2A0AC-CD6A-174D-A006-2A4B892D01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2676" y="3846943"/>
            <a:ext cx="3556000" cy="2354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3888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AF76CF-6A9A-3E4F-8B33-511047FA6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Software encapsulation</a:t>
            </a:r>
            <a:endParaRPr lang="en-TW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BF09E8-BA29-B749-A5E9-F0A4D7FCBE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662" y="1149530"/>
            <a:ext cx="5066608" cy="5460275"/>
          </a:xfrm>
        </p:spPr>
        <p:txBody>
          <a:bodyPr>
            <a:normAutofit/>
          </a:bodyPr>
          <a:lstStyle/>
          <a:p>
            <a:r>
              <a:rPr lang="en-US" dirty="0"/>
              <a:t>Software engineers adhere to the same principles: </a:t>
            </a:r>
          </a:p>
          <a:p>
            <a:pPr lvl="1"/>
            <a:r>
              <a:rPr lang="en-US" dirty="0"/>
              <a:t>The </a:t>
            </a:r>
            <a:r>
              <a:rPr lang="en-US" b="1" dirty="0">
                <a:solidFill>
                  <a:srgbClr val="FF0000"/>
                </a:solidFill>
              </a:rPr>
              <a:t>end user </a:t>
            </a:r>
            <a:r>
              <a:rPr lang="en-US" dirty="0"/>
              <a:t>uses a web application, without needing to know how it works </a:t>
            </a:r>
          </a:p>
          <a:p>
            <a:pPr lvl="1"/>
            <a:r>
              <a:rPr lang="en-US" dirty="0"/>
              <a:t>The </a:t>
            </a:r>
            <a:r>
              <a:rPr lang="en-US" b="1" dirty="0">
                <a:solidFill>
                  <a:srgbClr val="FF0000"/>
                </a:solidFill>
              </a:rPr>
              <a:t>programmer</a:t>
            </a:r>
            <a:r>
              <a:rPr lang="en-US" dirty="0"/>
              <a:t> uses an application to help create the web application, without needing to know how it works </a:t>
            </a:r>
          </a:p>
          <a:p>
            <a:pPr lvl="1"/>
            <a:r>
              <a:rPr lang="en-US" dirty="0"/>
              <a:t>The </a:t>
            </a:r>
            <a:r>
              <a:rPr lang="en-US" b="1" dirty="0">
                <a:solidFill>
                  <a:srgbClr val="FF0000"/>
                </a:solidFill>
              </a:rPr>
              <a:t>application programmer </a:t>
            </a:r>
            <a:r>
              <a:rPr lang="en-US" dirty="0"/>
              <a:t>uses an operating system to help create applications, without needing to know how it works </a:t>
            </a:r>
          </a:p>
          <a:p>
            <a:endParaRPr lang="en-TW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1FB252-53ED-A942-9EBB-8DAD3A79C4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33</a:t>
            </a:fld>
            <a:endParaRPr lang="en-TW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209217-CF88-5D4D-A3AE-6B2A0DEEC9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4983" y="1149530"/>
            <a:ext cx="3489428" cy="4574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2360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300A0-AA24-E244-A7DB-7957E552B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Java Application Programming Interface (API) 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406144-8909-D145-AA9F-DAF87C5285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Java API describes all of the methods that go with a class </a:t>
            </a:r>
          </a:p>
          <a:p>
            <a:pPr lvl="1"/>
            <a:r>
              <a:rPr lang="en-US" sz="2800" dirty="0"/>
              <a:t>Names of the methods </a:t>
            </a:r>
          </a:p>
          <a:p>
            <a:pPr lvl="1"/>
            <a:r>
              <a:rPr lang="en-US" sz="2800" dirty="0"/>
              <a:t>Parameters they take in </a:t>
            </a:r>
          </a:p>
          <a:p>
            <a:pPr lvl="1"/>
            <a:r>
              <a:rPr lang="en-US" sz="2800" dirty="0"/>
              <a:t>A brief description of what they do </a:t>
            </a:r>
          </a:p>
          <a:p>
            <a:r>
              <a:rPr lang="en-US" dirty="0"/>
              <a:t>The full Java API is available at</a:t>
            </a:r>
          </a:p>
          <a:p>
            <a:pPr marL="0" indent="0" algn="ctr">
              <a:buNone/>
            </a:pPr>
            <a:r>
              <a:rPr lang="en-US" b="1" dirty="0">
                <a:solidFill>
                  <a:srgbClr val="FF0000"/>
                </a:solidFill>
              </a:rPr>
              <a:t>http://</a:t>
            </a:r>
            <a:r>
              <a:rPr lang="en-US" b="1" dirty="0" err="1">
                <a:solidFill>
                  <a:srgbClr val="FF0000"/>
                </a:solidFill>
              </a:rPr>
              <a:t>java.sun.com</a:t>
            </a:r>
            <a:r>
              <a:rPr lang="en-US" b="1" dirty="0">
                <a:solidFill>
                  <a:srgbClr val="FF0000"/>
                </a:solidFill>
              </a:rPr>
              <a:t>/j2se/1.4.2/docs/</a:t>
            </a:r>
            <a:r>
              <a:rPr lang="en-US" b="1" dirty="0" err="1">
                <a:solidFill>
                  <a:srgbClr val="FF0000"/>
                </a:solidFill>
              </a:rPr>
              <a:t>api</a:t>
            </a:r>
            <a:r>
              <a:rPr lang="en-US" b="1" dirty="0">
                <a:solidFill>
                  <a:srgbClr val="FF0000"/>
                </a:solidFill>
              </a:rPr>
              <a:t>/ </a:t>
            </a:r>
          </a:p>
          <a:p>
            <a:r>
              <a:rPr lang="en-US" dirty="0"/>
              <a:t>This contains a full description of all the classes and methods that you have already been using </a:t>
            </a:r>
          </a:p>
          <a:p>
            <a:pPr lvl="1"/>
            <a:r>
              <a:rPr lang="en-US" sz="2800" dirty="0"/>
              <a:t>String, Scanner, Math... </a:t>
            </a:r>
          </a:p>
          <a:p>
            <a:endParaRPr lang="en-TW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CEB26E-F867-B443-9F43-87A54D0CD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34</a:t>
            </a:fld>
            <a:endParaRPr lang="en-TW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88B7FE-910A-424B-A03E-7D9D9DF906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194" r="13382"/>
          <a:stretch/>
        </p:blipFill>
        <p:spPr>
          <a:xfrm>
            <a:off x="7252606" y="1686303"/>
            <a:ext cx="1434740" cy="2066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062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4EF9-EC67-EE47-BDDA-328961EBF8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String API </a:t>
            </a:r>
            <a:endParaRPr lang="en-TW" dirty="0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738467D7-C767-1E49-B762-A0076034153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21917147"/>
              </p:ext>
            </p:extLst>
          </p:nvPr>
        </p:nvGraphicFramePr>
        <p:xfrm>
          <a:off x="531899" y="1032873"/>
          <a:ext cx="7531447" cy="555948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451280">
                  <a:extLst>
                    <a:ext uri="{9D8B030D-6E8A-4147-A177-3AD203B41FA5}">
                      <a16:colId xmlns:a16="http://schemas.microsoft.com/office/drawing/2014/main" val="1403508494"/>
                    </a:ext>
                  </a:extLst>
                </a:gridCol>
                <a:gridCol w="6080167">
                  <a:extLst>
                    <a:ext uri="{9D8B030D-6E8A-4147-A177-3AD203B41FA5}">
                      <a16:colId xmlns:a16="http://schemas.microsoft.com/office/drawing/2014/main" val="2644010722"/>
                    </a:ext>
                  </a:extLst>
                </a:gridCol>
              </a:tblGrid>
              <a:tr h="201487"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1" dirty="0">
                          <a:effectLst/>
                        </a:rPr>
                        <a:t>Modifier and Type</a:t>
                      </a:r>
                    </a:p>
                  </a:txBody>
                  <a:tcPr marL="40529" marR="115797" marT="17370" marB="17370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1" dirty="0">
                          <a:effectLst/>
                        </a:rPr>
                        <a:t>Method and Description</a:t>
                      </a:r>
                    </a:p>
                  </a:txBody>
                  <a:tcPr marL="40529" marR="17370" marT="17370" marB="17370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7106036"/>
                  </a:ext>
                </a:extLst>
              </a:tr>
              <a:tr h="201487"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>
                          <a:effectLst/>
                        </a:rPr>
                        <a:t>char</a:t>
                      </a:r>
                    </a:p>
                  </a:txBody>
                  <a:tcPr marL="40529" marR="17370" marT="17370" marB="1737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u="none" strike="noStrike" dirty="0">
                          <a:effectLst/>
                          <a:hlinkClick r:id="rId2"/>
                        </a:rPr>
                        <a:t>charAt</a:t>
                      </a:r>
                      <a:r>
                        <a:rPr lang="en-US" sz="1800" dirty="0">
                          <a:effectLst/>
                        </a:rPr>
                        <a:t>(int index)Returns the char value at the specified index.</a:t>
                      </a:r>
                    </a:p>
                  </a:txBody>
                  <a:tcPr marL="40529" marR="17370" marT="17370" marB="17370"/>
                </a:tc>
                <a:extLst>
                  <a:ext uri="{0D108BD9-81ED-4DB2-BD59-A6C34878D82A}">
                    <a16:rowId xmlns:a16="http://schemas.microsoft.com/office/drawing/2014/main" val="1434803235"/>
                  </a:ext>
                </a:extLst>
              </a:tr>
              <a:tr h="201487"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dirty="0">
                          <a:effectLst/>
                        </a:rPr>
                        <a:t>int</a:t>
                      </a:r>
                    </a:p>
                  </a:txBody>
                  <a:tcPr marL="40529" marR="17370" marT="17370" marB="1737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u="none" strike="noStrike" dirty="0">
                          <a:effectLst/>
                          <a:hlinkClick r:id="rId3"/>
                        </a:rPr>
                        <a:t>compareTo</a:t>
                      </a:r>
                      <a:r>
                        <a:rPr lang="en-US" sz="1800" dirty="0">
                          <a:effectLst/>
                        </a:rPr>
                        <a:t>(</a:t>
                      </a:r>
                      <a:r>
                        <a:rPr lang="en-US" sz="1800" u="none" strike="noStrike" dirty="0">
                          <a:effectLst/>
                          <a:hlinkClick r:id="rId4" tooltip="class in java.lang"/>
                        </a:rPr>
                        <a:t>String</a:t>
                      </a:r>
                      <a:r>
                        <a:rPr lang="en-US" sz="1800" dirty="0">
                          <a:effectLst/>
                        </a:rPr>
                        <a:t> </a:t>
                      </a:r>
                      <a:r>
                        <a:rPr lang="en-US" sz="1800" dirty="0" err="1">
                          <a:effectLst/>
                        </a:rPr>
                        <a:t>anotherString</a:t>
                      </a:r>
                      <a:r>
                        <a:rPr lang="en-US" sz="1800" dirty="0">
                          <a:effectLst/>
                        </a:rPr>
                        <a:t>)Compares two strings lexicographically.</a:t>
                      </a:r>
                    </a:p>
                  </a:txBody>
                  <a:tcPr marL="40529" marR="17370" marT="17370" marB="17370"/>
                </a:tc>
                <a:extLst>
                  <a:ext uri="{0D108BD9-81ED-4DB2-BD59-A6C34878D82A}">
                    <a16:rowId xmlns:a16="http://schemas.microsoft.com/office/drawing/2014/main" val="1214595522"/>
                  </a:ext>
                </a:extLst>
              </a:tr>
              <a:tr h="368235"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>
                          <a:effectLst/>
                        </a:rPr>
                        <a:t>int</a:t>
                      </a:r>
                    </a:p>
                  </a:txBody>
                  <a:tcPr marL="40529" marR="17370" marT="17370" marB="1737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u="none" strike="noStrike" dirty="0">
                          <a:effectLst/>
                          <a:hlinkClick r:id="rId5"/>
                        </a:rPr>
                        <a:t>compareToIgnoreCase</a:t>
                      </a:r>
                      <a:r>
                        <a:rPr lang="en-US" sz="1800" dirty="0">
                          <a:effectLst/>
                        </a:rPr>
                        <a:t>(</a:t>
                      </a:r>
                      <a:r>
                        <a:rPr lang="en-US" sz="1800" u="none" strike="noStrike" dirty="0">
                          <a:effectLst/>
                          <a:hlinkClick r:id="rId4" tooltip="class in java.lang"/>
                        </a:rPr>
                        <a:t>String</a:t>
                      </a:r>
                      <a:r>
                        <a:rPr lang="en-US" sz="1800" dirty="0">
                          <a:effectLst/>
                        </a:rPr>
                        <a:t> str)Compares two strings lexicographically, ignoring case differences.</a:t>
                      </a:r>
                    </a:p>
                  </a:txBody>
                  <a:tcPr marL="40529" marR="17370" marT="17370" marB="17370"/>
                </a:tc>
                <a:extLst>
                  <a:ext uri="{0D108BD9-81ED-4DB2-BD59-A6C34878D82A}">
                    <a16:rowId xmlns:a16="http://schemas.microsoft.com/office/drawing/2014/main" val="3221811029"/>
                  </a:ext>
                </a:extLst>
              </a:tr>
              <a:tr h="201487"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u="none" strike="noStrike">
                          <a:effectLst/>
                          <a:hlinkClick r:id="rId4" tooltip="class in java.lang"/>
                        </a:rPr>
                        <a:t>String</a:t>
                      </a:r>
                      <a:endParaRPr lang="en-US" sz="1800">
                        <a:effectLst/>
                      </a:endParaRPr>
                    </a:p>
                  </a:txBody>
                  <a:tcPr marL="40529" marR="17370" marT="17370" marB="1737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u="none" strike="noStrike" dirty="0">
                          <a:effectLst/>
                          <a:hlinkClick r:id="rId6"/>
                        </a:rPr>
                        <a:t>concat</a:t>
                      </a:r>
                      <a:r>
                        <a:rPr lang="en-US" sz="1800" dirty="0">
                          <a:effectLst/>
                        </a:rPr>
                        <a:t>(</a:t>
                      </a:r>
                      <a:r>
                        <a:rPr lang="en-US" sz="1800" u="none" strike="noStrike" dirty="0">
                          <a:effectLst/>
                          <a:hlinkClick r:id="rId4" tooltip="class in java.lang"/>
                        </a:rPr>
                        <a:t>String</a:t>
                      </a:r>
                      <a:r>
                        <a:rPr lang="en-US" sz="1800" dirty="0">
                          <a:effectLst/>
                        </a:rPr>
                        <a:t> str)Concatenates the specified string to the end of this string.</a:t>
                      </a:r>
                    </a:p>
                  </a:txBody>
                  <a:tcPr marL="40529" marR="17370" marT="17370" marB="17370"/>
                </a:tc>
                <a:extLst>
                  <a:ext uri="{0D108BD9-81ED-4DB2-BD59-A6C34878D82A}">
                    <a16:rowId xmlns:a16="http://schemas.microsoft.com/office/drawing/2014/main" val="3844756566"/>
                  </a:ext>
                </a:extLst>
              </a:tr>
              <a:tr h="201487"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>
                          <a:effectLst/>
                        </a:rPr>
                        <a:t>boolean</a:t>
                      </a:r>
                    </a:p>
                  </a:txBody>
                  <a:tcPr marL="40529" marR="17370" marT="17370" marB="1737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u="none" strike="noStrike" dirty="0">
                          <a:effectLst/>
                          <a:hlinkClick r:id="rId7"/>
                        </a:rPr>
                        <a:t>endsWith</a:t>
                      </a:r>
                      <a:r>
                        <a:rPr lang="en-US" sz="1800" dirty="0">
                          <a:effectLst/>
                        </a:rPr>
                        <a:t>(</a:t>
                      </a:r>
                      <a:r>
                        <a:rPr lang="en-US" sz="1800" u="none" strike="noStrike" dirty="0">
                          <a:effectLst/>
                          <a:hlinkClick r:id="rId4" tooltip="class in java.lang"/>
                        </a:rPr>
                        <a:t>String</a:t>
                      </a:r>
                      <a:r>
                        <a:rPr lang="en-US" sz="1800" dirty="0">
                          <a:effectLst/>
                        </a:rPr>
                        <a:t> suffix)Tests if this string ends with the specified suffix.</a:t>
                      </a:r>
                    </a:p>
                  </a:txBody>
                  <a:tcPr marL="40529" marR="17370" marT="17370" marB="17370"/>
                </a:tc>
                <a:extLst>
                  <a:ext uri="{0D108BD9-81ED-4DB2-BD59-A6C34878D82A}">
                    <a16:rowId xmlns:a16="http://schemas.microsoft.com/office/drawing/2014/main" val="1853394329"/>
                  </a:ext>
                </a:extLst>
              </a:tr>
              <a:tr h="201487"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>
                          <a:effectLst/>
                        </a:rPr>
                        <a:t>boolean</a:t>
                      </a:r>
                    </a:p>
                  </a:txBody>
                  <a:tcPr marL="40529" marR="17370" marT="17370" marB="1737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u="none" strike="noStrike" dirty="0">
                          <a:effectLst/>
                          <a:hlinkClick r:id="rId8"/>
                        </a:rPr>
                        <a:t>equals</a:t>
                      </a:r>
                      <a:r>
                        <a:rPr lang="en-US" sz="1800" dirty="0">
                          <a:effectLst/>
                        </a:rPr>
                        <a:t>(</a:t>
                      </a:r>
                      <a:r>
                        <a:rPr lang="en-US" sz="1800" u="none" strike="noStrike" dirty="0">
                          <a:effectLst/>
                          <a:hlinkClick r:id="rId9" tooltip="class in java.lang"/>
                        </a:rPr>
                        <a:t>Object</a:t>
                      </a:r>
                      <a:r>
                        <a:rPr lang="en-US" sz="1800" dirty="0">
                          <a:effectLst/>
                        </a:rPr>
                        <a:t> </a:t>
                      </a:r>
                      <a:r>
                        <a:rPr lang="en-US" sz="1800" dirty="0" err="1">
                          <a:effectLst/>
                        </a:rPr>
                        <a:t>anObject</a:t>
                      </a:r>
                      <a:r>
                        <a:rPr lang="en-US" sz="1800" dirty="0">
                          <a:effectLst/>
                        </a:rPr>
                        <a:t>)Compares this string to the specified object.</a:t>
                      </a:r>
                    </a:p>
                  </a:txBody>
                  <a:tcPr marL="40529" marR="17370" marT="17370" marB="17370"/>
                </a:tc>
                <a:extLst>
                  <a:ext uri="{0D108BD9-81ED-4DB2-BD59-A6C34878D82A}">
                    <a16:rowId xmlns:a16="http://schemas.microsoft.com/office/drawing/2014/main" val="1964135686"/>
                  </a:ext>
                </a:extLst>
              </a:tr>
              <a:tr h="368235"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>
                          <a:effectLst/>
                        </a:rPr>
                        <a:t>boolean</a:t>
                      </a:r>
                    </a:p>
                  </a:txBody>
                  <a:tcPr marL="40529" marR="17370" marT="17370" marB="1737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u="none" strike="noStrike" dirty="0">
                          <a:effectLst/>
                          <a:hlinkClick r:id="rId10"/>
                        </a:rPr>
                        <a:t>equalsIgnoreCase</a:t>
                      </a:r>
                      <a:r>
                        <a:rPr lang="en-US" sz="1800" dirty="0">
                          <a:effectLst/>
                        </a:rPr>
                        <a:t>(</a:t>
                      </a:r>
                      <a:r>
                        <a:rPr lang="en-US" sz="1800" u="none" strike="noStrike" dirty="0">
                          <a:effectLst/>
                          <a:hlinkClick r:id="rId4" tooltip="class in java.lang"/>
                        </a:rPr>
                        <a:t>String</a:t>
                      </a:r>
                      <a:r>
                        <a:rPr lang="en-US" sz="1800" dirty="0">
                          <a:effectLst/>
                        </a:rPr>
                        <a:t> </a:t>
                      </a:r>
                      <a:r>
                        <a:rPr lang="en-US" sz="1800" dirty="0" err="1">
                          <a:effectLst/>
                        </a:rPr>
                        <a:t>anotherString</a:t>
                      </a:r>
                      <a:r>
                        <a:rPr lang="en-US" sz="1800" dirty="0">
                          <a:effectLst/>
                        </a:rPr>
                        <a:t>)Compares this String to another String, ignoring case considerations.</a:t>
                      </a:r>
                    </a:p>
                  </a:txBody>
                  <a:tcPr marL="40529" marR="17370" marT="17370" marB="17370"/>
                </a:tc>
                <a:extLst>
                  <a:ext uri="{0D108BD9-81ED-4DB2-BD59-A6C34878D82A}">
                    <a16:rowId xmlns:a16="http://schemas.microsoft.com/office/drawing/2014/main" val="3666749094"/>
                  </a:ext>
                </a:extLst>
              </a:tr>
              <a:tr h="368235"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>
                          <a:effectLst/>
                        </a:rPr>
                        <a:t>static </a:t>
                      </a:r>
                      <a:r>
                        <a:rPr lang="en-US" sz="1800" u="none" strike="noStrike">
                          <a:effectLst/>
                          <a:hlinkClick r:id="rId4" tooltip="class in java.lang"/>
                        </a:rPr>
                        <a:t>String</a:t>
                      </a:r>
                      <a:endParaRPr lang="en-US" sz="1800">
                        <a:effectLst/>
                      </a:endParaRPr>
                    </a:p>
                  </a:txBody>
                  <a:tcPr marL="40529" marR="17370" marT="17370" marB="1737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u="none" strike="noStrike" dirty="0">
                          <a:effectLst/>
                          <a:hlinkClick r:id="rId11"/>
                        </a:rPr>
                        <a:t>format</a:t>
                      </a:r>
                      <a:r>
                        <a:rPr lang="en-US" sz="1800" dirty="0">
                          <a:effectLst/>
                        </a:rPr>
                        <a:t>(</a:t>
                      </a:r>
                      <a:r>
                        <a:rPr lang="en-US" sz="1800" u="none" strike="noStrike" dirty="0">
                          <a:effectLst/>
                          <a:hlinkClick r:id="rId12" tooltip="class in java.util"/>
                        </a:rPr>
                        <a:t>Locale</a:t>
                      </a:r>
                      <a:r>
                        <a:rPr lang="en-US" sz="1800" dirty="0">
                          <a:effectLst/>
                        </a:rPr>
                        <a:t> l, </a:t>
                      </a:r>
                      <a:r>
                        <a:rPr lang="en-US" sz="1800" u="none" strike="noStrike" dirty="0">
                          <a:effectLst/>
                          <a:hlinkClick r:id="rId4" tooltip="class in java.lang"/>
                        </a:rPr>
                        <a:t>String</a:t>
                      </a:r>
                      <a:r>
                        <a:rPr lang="en-US" sz="1800" dirty="0">
                          <a:effectLst/>
                        </a:rPr>
                        <a:t> format, </a:t>
                      </a:r>
                      <a:r>
                        <a:rPr lang="en-US" sz="1800" u="none" strike="noStrike" dirty="0">
                          <a:effectLst/>
                          <a:hlinkClick r:id="rId9" tooltip="class in java.lang"/>
                        </a:rPr>
                        <a:t>Object</a:t>
                      </a:r>
                      <a:r>
                        <a:rPr lang="en-US" sz="1800" dirty="0">
                          <a:effectLst/>
                        </a:rPr>
                        <a:t>... </a:t>
                      </a:r>
                      <a:r>
                        <a:rPr lang="en-US" sz="1800" dirty="0" err="1">
                          <a:effectLst/>
                        </a:rPr>
                        <a:t>args</a:t>
                      </a:r>
                      <a:r>
                        <a:rPr lang="en-US" sz="1800" dirty="0">
                          <a:effectLst/>
                        </a:rPr>
                        <a:t>)Returns a formatted string using the specified locale, format string, and arguments.</a:t>
                      </a:r>
                    </a:p>
                  </a:txBody>
                  <a:tcPr marL="40529" marR="17370" marT="17370" marB="17370"/>
                </a:tc>
                <a:extLst>
                  <a:ext uri="{0D108BD9-81ED-4DB2-BD59-A6C34878D82A}">
                    <a16:rowId xmlns:a16="http://schemas.microsoft.com/office/drawing/2014/main" val="3506251644"/>
                  </a:ext>
                </a:extLst>
              </a:tr>
              <a:tr h="368235"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>
                          <a:effectLst/>
                        </a:rPr>
                        <a:t>static </a:t>
                      </a:r>
                      <a:r>
                        <a:rPr lang="en-US" sz="1800" u="none" strike="noStrike">
                          <a:effectLst/>
                          <a:hlinkClick r:id="rId4" tooltip="class in java.lang"/>
                        </a:rPr>
                        <a:t>String</a:t>
                      </a:r>
                      <a:endParaRPr lang="en-US" sz="1800">
                        <a:effectLst/>
                      </a:endParaRPr>
                    </a:p>
                  </a:txBody>
                  <a:tcPr marL="40529" marR="17370" marT="17370" marB="1737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u="none" strike="noStrike" dirty="0">
                          <a:effectLst/>
                          <a:hlinkClick r:id="rId13"/>
                        </a:rPr>
                        <a:t>format</a:t>
                      </a:r>
                      <a:r>
                        <a:rPr lang="en-US" sz="1800" dirty="0">
                          <a:effectLst/>
                        </a:rPr>
                        <a:t>(</a:t>
                      </a:r>
                      <a:r>
                        <a:rPr lang="en-US" sz="1800" u="none" strike="noStrike" dirty="0">
                          <a:effectLst/>
                          <a:hlinkClick r:id="rId4" tooltip="class in java.lang"/>
                        </a:rPr>
                        <a:t>String</a:t>
                      </a:r>
                      <a:r>
                        <a:rPr lang="en-US" sz="1800" dirty="0">
                          <a:effectLst/>
                        </a:rPr>
                        <a:t> format, </a:t>
                      </a:r>
                      <a:r>
                        <a:rPr lang="en-US" sz="1800" u="none" strike="noStrike" dirty="0">
                          <a:effectLst/>
                          <a:hlinkClick r:id="rId9" tooltip="class in java.lang"/>
                        </a:rPr>
                        <a:t>Object</a:t>
                      </a:r>
                      <a:r>
                        <a:rPr lang="en-US" sz="1800" dirty="0">
                          <a:effectLst/>
                        </a:rPr>
                        <a:t>... </a:t>
                      </a:r>
                      <a:r>
                        <a:rPr lang="en-US" sz="1800" dirty="0" err="1">
                          <a:effectLst/>
                        </a:rPr>
                        <a:t>args</a:t>
                      </a:r>
                      <a:r>
                        <a:rPr lang="en-US" sz="1800" dirty="0">
                          <a:effectLst/>
                        </a:rPr>
                        <a:t>)Returns a formatted string using the specified format string and arguments.</a:t>
                      </a:r>
                    </a:p>
                  </a:txBody>
                  <a:tcPr marL="40529" marR="17370" marT="17370" marB="17370"/>
                </a:tc>
                <a:extLst>
                  <a:ext uri="{0D108BD9-81ED-4DB2-BD59-A6C34878D82A}">
                    <a16:rowId xmlns:a16="http://schemas.microsoft.com/office/drawing/2014/main" val="1586393188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BE195A-9921-694B-A0AB-09DE76615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35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432440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3B518-B0AA-C542-A5C2-7D8335427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Java features</a:t>
            </a:r>
            <a:endParaRPr lang="en-TW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C09DF7-6C79-7745-95D2-523CC3566C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 java program will consist of a number of classes each written in a separate file with the </a:t>
            </a:r>
            <a:r>
              <a:rPr lang="en-US" b="1" dirty="0">
                <a:solidFill>
                  <a:srgbClr val="FF0000"/>
                </a:solidFill>
              </a:rPr>
              <a:t>same name </a:t>
            </a:r>
            <a:r>
              <a:rPr lang="en-US" dirty="0"/>
              <a:t>as the class </a:t>
            </a:r>
          </a:p>
          <a:p>
            <a:r>
              <a:rPr lang="en-US" dirty="0"/>
              <a:t>Each class will have methods and variables declared in it as well as a </a:t>
            </a:r>
            <a:r>
              <a:rPr lang="en-US" b="1" dirty="0">
                <a:solidFill>
                  <a:srgbClr val="FF0000"/>
                </a:solidFill>
              </a:rPr>
              <a:t>constructor</a:t>
            </a:r>
            <a:r>
              <a:rPr lang="en-US" dirty="0"/>
              <a:t> with the </a:t>
            </a:r>
            <a:r>
              <a:rPr lang="en-US" b="1" dirty="0">
                <a:solidFill>
                  <a:srgbClr val="FF0000"/>
                </a:solidFill>
              </a:rPr>
              <a:t>same name </a:t>
            </a:r>
            <a:r>
              <a:rPr lang="en-US" dirty="0"/>
              <a:t>as the class </a:t>
            </a:r>
          </a:p>
          <a:p>
            <a:r>
              <a:rPr lang="en-US" dirty="0"/>
              <a:t>One class will be the one which starts the program - this will have a </a:t>
            </a:r>
            <a:r>
              <a:rPr lang="en-US" b="1" dirty="0">
                <a:solidFill>
                  <a:srgbClr val="FF0000"/>
                </a:solidFill>
              </a:rPr>
              <a:t>main() </a:t>
            </a:r>
            <a:r>
              <a:rPr lang="en-US" dirty="0"/>
              <a:t>method which is run automatically </a:t>
            </a:r>
          </a:p>
          <a:p>
            <a:r>
              <a:rPr lang="en-US" dirty="0"/>
              <a:t>Curly brackets are used to separate methods within classes </a:t>
            </a:r>
            <a:r>
              <a:rPr lang="en-US" b="1" dirty="0">
                <a:solidFill>
                  <a:srgbClr val="FF0000"/>
                </a:solidFill>
              </a:rPr>
              <a:t>{ }</a:t>
            </a:r>
            <a:r>
              <a:rPr lang="en-US" dirty="0"/>
              <a:t> </a:t>
            </a:r>
          </a:p>
          <a:p>
            <a:endParaRPr lang="en-TW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C563BC-0F7C-1144-B473-44FAF5530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36</a:t>
            </a:fld>
            <a:endParaRPr lang="en-TW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06E2A7A-CF31-4843-8048-CCA366ABED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17" t="7947" r="5117" b="12267"/>
          <a:stretch/>
        </p:blipFill>
        <p:spPr>
          <a:xfrm>
            <a:off x="5694367" y="5090103"/>
            <a:ext cx="2493818" cy="1631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4377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36BB3-75CE-D64A-B6B5-F75F8799A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Java features</a:t>
            </a:r>
            <a:endParaRPr lang="en-TW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E026A2-0CC8-D040-B7A4-851D1640A1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Every time you see the word </a:t>
            </a:r>
            <a:r>
              <a:rPr lang="en-US" b="1" dirty="0">
                <a:solidFill>
                  <a:srgbClr val="FF0000"/>
                </a:solidFill>
              </a:rPr>
              <a:t>new</a:t>
            </a:r>
            <a:r>
              <a:rPr lang="en-US" dirty="0"/>
              <a:t> an object of a class is being created </a:t>
            </a:r>
          </a:p>
          <a:p>
            <a:r>
              <a:rPr lang="en-US" dirty="0"/>
              <a:t>Every time you see the dot </a:t>
            </a:r>
            <a:r>
              <a:rPr lang="en-US" b="1" dirty="0">
                <a:solidFill>
                  <a:srgbClr val="FF0000"/>
                </a:solidFill>
              </a:rPr>
              <a:t>.</a:t>
            </a:r>
            <a:r>
              <a:rPr lang="en-US" dirty="0"/>
              <a:t> a method in a class is being called on an object of that class </a:t>
            </a:r>
          </a:p>
          <a:p>
            <a:pPr marL="457200" lvl="1" indent="0">
              <a:buNone/>
            </a:pPr>
            <a:r>
              <a:rPr lang="en-US" sz="2800" dirty="0"/>
              <a:t>Circle myCircle3 = </a:t>
            </a:r>
            <a:r>
              <a:rPr lang="en-US" sz="2800" b="1" dirty="0">
                <a:solidFill>
                  <a:srgbClr val="FF0000"/>
                </a:solidFill>
              </a:rPr>
              <a:t>new</a:t>
            </a:r>
            <a:r>
              <a:rPr lang="en-US" sz="2800" dirty="0"/>
              <a:t> </a:t>
            </a:r>
            <a:r>
              <a:rPr lang="en-US" sz="2800" dirty="0" err="1"/>
              <a:t>Cirle</a:t>
            </a:r>
            <a:r>
              <a:rPr lang="en-US" sz="2800" dirty="0"/>
              <a:t>(2.9); </a:t>
            </a:r>
          </a:p>
          <a:p>
            <a:pPr marL="457200" lvl="1" indent="0">
              <a:buNone/>
            </a:pPr>
            <a:r>
              <a:rPr lang="en-US" sz="2800" dirty="0"/>
              <a:t>double </a:t>
            </a:r>
            <a:r>
              <a:rPr lang="en-US" sz="2800" dirty="0" err="1"/>
              <a:t>anotherArea</a:t>
            </a:r>
            <a:r>
              <a:rPr lang="en-US" sz="2800" dirty="0"/>
              <a:t> = myCircle3</a:t>
            </a:r>
            <a:r>
              <a:rPr lang="en-US" sz="2800" b="1" dirty="0">
                <a:solidFill>
                  <a:srgbClr val="FF0000"/>
                </a:solidFill>
              </a:rPr>
              <a:t>.</a:t>
            </a:r>
            <a:r>
              <a:rPr lang="en-US" sz="2800" dirty="0"/>
              <a:t>getArea(); </a:t>
            </a:r>
          </a:p>
          <a:p>
            <a:r>
              <a:rPr lang="en-US" dirty="0"/>
              <a:t>Naming convention: </a:t>
            </a:r>
          </a:p>
          <a:p>
            <a:pPr lvl="1"/>
            <a:r>
              <a:rPr lang="en-US" sz="2800" dirty="0"/>
              <a:t>classes start with an uppercase letter </a:t>
            </a:r>
          </a:p>
          <a:p>
            <a:pPr lvl="1"/>
            <a:r>
              <a:rPr lang="en-US" sz="2800" dirty="0"/>
              <a:t>objects start with a lowercase letter </a:t>
            </a:r>
          </a:p>
          <a:p>
            <a:pPr lvl="1"/>
            <a:endParaRPr lang="en-US" sz="2800" dirty="0"/>
          </a:p>
          <a:p>
            <a:pPr marL="0" indent="0" algn="ctr">
              <a:buNone/>
            </a:pPr>
            <a:r>
              <a:rPr lang="en-US" b="1" dirty="0"/>
              <a:t>Typewriter </a:t>
            </a:r>
            <a:r>
              <a:rPr lang="en-US" b="1" dirty="0" err="1"/>
              <a:t>myTypewriter</a:t>
            </a:r>
            <a:r>
              <a:rPr lang="en-US" b="1" dirty="0"/>
              <a:t> = </a:t>
            </a:r>
            <a:r>
              <a:rPr lang="en-US" b="1" dirty="0">
                <a:solidFill>
                  <a:srgbClr val="FF0000"/>
                </a:solidFill>
              </a:rPr>
              <a:t>new</a:t>
            </a:r>
            <a:r>
              <a:rPr lang="en-US" b="1" dirty="0"/>
              <a:t> Typewriter( ); </a:t>
            </a:r>
            <a:endParaRPr lang="en-US" dirty="0"/>
          </a:p>
          <a:p>
            <a:endParaRPr lang="en-TW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F7CCE4-85AB-D749-9E58-4FA892C22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37</a:t>
            </a:fld>
            <a:endParaRPr lang="en-TW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8EDFEB-4878-3840-A086-16978042F6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17" t="7947" r="5117" b="12267"/>
          <a:stretch/>
        </p:blipFill>
        <p:spPr>
          <a:xfrm>
            <a:off x="6456688" y="3879667"/>
            <a:ext cx="2493818" cy="1631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6385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843FAD-BE65-304A-B22B-91D104850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Java program structure </a:t>
            </a:r>
            <a:endParaRPr lang="en-TW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B88B40-2FDD-E147-816B-0ACA18B788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// comments about the class </a:t>
            </a:r>
          </a:p>
          <a:p>
            <a:pPr marL="0" indent="0">
              <a:buNone/>
            </a:pPr>
            <a:r>
              <a:rPr lang="en-US" b="1" dirty="0"/>
              <a:t>public class Universe { </a:t>
            </a:r>
            <a:endParaRPr lang="en-US" dirty="0"/>
          </a:p>
          <a:p>
            <a:endParaRPr lang="en-TW" dirty="0"/>
          </a:p>
          <a:p>
            <a:endParaRPr lang="en-TW" dirty="0"/>
          </a:p>
          <a:p>
            <a:endParaRPr lang="en-TW" dirty="0"/>
          </a:p>
          <a:p>
            <a:endParaRPr lang="en-TW" dirty="0"/>
          </a:p>
          <a:p>
            <a:endParaRPr lang="en-TW" dirty="0"/>
          </a:p>
          <a:p>
            <a:endParaRPr lang="en-TW" dirty="0"/>
          </a:p>
          <a:p>
            <a:endParaRPr lang="en-TW" dirty="0"/>
          </a:p>
          <a:p>
            <a:pPr marL="0" indent="0">
              <a:buNone/>
            </a:pPr>
            <a:r>
              <a:rPr lang="en-TW" dirty="0"/>
              <a:t>} 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838586-6B52-2E47-A916-7F53A8F84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38</a:t>
            </a:fld>
            <a:endParaRPr lang="en-TW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6C6CE2A-31D4-774D-8EA0-251DF062836A}"/>
              </a:ext>
            </a:extLst>
          </p:cNvPr>
          <p:cNvSpPr/>
          <p:nvPr/>
        </p:nvSpPr>
        <p:spPr>
          <a:xfrm>
            <a:off x="1712053" y="3072740"/>
            <a:ext cx="2413881" cy="523220"/>
          </a:xfrm>
          <a:prstGeom prst="rect">
            <a:avLst/>
          </a:prstGeom>
          <a:ln w="285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sz="2800" dirty="0"/>
              <a:t>//</a:t>
            </a:r>
            <a:r>
              <a:rPr lang="en-US" sz="2800" b="1" dirty="0">
                <a:solidFill>
                  <a:srgbClr val="FF0000"/>
                </a:solidFill>
              </a:rPr>
              <a:t> </a:t>
            </a:r>
            <a:r>
              <a:rPr lang="en-US" sz="2800" dirty="0"/>
              <a:t>class header </a:t>
            </a:r>
          </a:p>
        </p:txBody>
      </p:sp>
      <p:sp>
        <p:nvSpPr>
          <p:cNvPr id="6" name="Down Arrow 5">
            <a:extLst>
              <a:ext uri="{FF2B5EF4-FFF2-40B4-BE49-F238E27FC236}">
                <a16:creationId xmlns:a16="http://schemas.microsoft.com/office/drawing/2014/main" id="{D4591CC0-6A71-9A44-B25D-92156DB21540}"/>
              </a:ext>
            </a:extLst>
          </p:cNvPr>
          <p:cNvSpPr/>
          <p:nvPr/>
        </p:nvSpPr>
        <p:spPr>
          <a:xfrm rot="10800000">
            <a:off x="2416659" y="2144047"/>
            <a:ext cx="581891" cy="74370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7B340C1-D129-F442-949C-2330BBB2F8E9}"/>
              </a:ext>
            </a:extLst>
          </p:cNvPr>
          <p:cNvSpPr/>
          <p:nvPr/>
        </p:nvSpPr>
        <p:spPr>
          <a:xfrm>
            <a:off x="1306434" y="4995950"/>
            <a:ext cx="6846125" cy="523220"/>
          </a:xfrm>
          <a:prstGeom prst="rect">
            <a:avLst/>
          </a:prstGeom>
          <a:ln w="285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sz="2800" dirty="0"/>
              <a:t>//</a:t>
            </a:r>
            <a:r>
              <a:rPr lang="en-US" sz="2800" b="1" dirty="0">
                <a:solidFill>
                  <a:srgbClr val="FF0000"/>
                </a:solidFill>
              </a:rPr>
              <a:t> </a:t>
            </a:r>
            <a:r>
              <a:rPr lang="en-US" sz="2800" dirty="0"/>
              <a:t>Comments can be placed almost anywhere 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8A05215-6BF9-FA4B-8438-A536F7E1892B}"/>
              </a:ext>
            </a:extLst>
          </p:cNvPr>
          <p:cNvSpPr/>
          <p:nvPr/>
        </p:nvSpPr>
        <p:spPr>
          <a:xfrm>
            <a:off x="663631" y="6198256"/>
            <a:ext cx="7816735" cy="523220"/>
          </a:xfrm>
          <a:prstGeom prst="rect">
            <a:avLst/>
          </a:prstGeom>
          <a:ln w="285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sz="2800" dirty="0"/>
              <a:t>//</a:t>
            </a:r>
            <a:r>
              <a:rPr lang="en-US" sz="2800" b="1" dirty="0">
                <a:solidFill>
                  <a:srgbClr val="FF0000"/>
                </a:solidFill>
              </a:rPr>
              <a:t> </a:t>
            </a:r>
            <a:r>
              <a:rPr lang="en-US" sz="2800" dirty="0"/>
              <a:t>This class is written in a file named: </a:t>
            </a:r>
            <a:r>
              <a:rPr lang="en-US" sz="2800" dirty="0" err="1"/>
              <a:t>Universe.java</a:t>
            </a:r>
            <a:r>
              <a:rPr lang="en-US" sz="2800" dirty="0"/>
              <a:t> </a:t>
            </a:r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C74331AB-7A68-954A-96DE-82B4B0627796}"/>
              </a:ext>
            </a:extLst>
          </p:cNvPr>
          <p:cNvSpPr/>
          <p:nvPr/>
        </p:nvSpPr>
        <p:spPr>
          <a:xfrm>
            <a:off x="781965" y="2175630"/>
            <a:ext cx="391886" cy="3802332"/>
          </a:xfrm>
          <a:prstGeom prst="rightBrace">
            <a:avLst/>
          </a:prstGeom>
          <a:ln w="571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TW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95B0848-5D4C-E443-AD09-47FB17B573ED}"/>
              </a:ext>
            </a:extLst>
          </p:cNvPr>
          <p:cNvSpPr/>
          <p:nvPr/>
        </p:nvSpPr>
        <p:spPr>
          <a:xfrm>
            <a:off x="1276597" y="3882265"/>
            <a:ext cx="251163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accent2">
                    <a:lumMod val="75000"/>
                  </a:schemeClr>
                </a:solidFill>
                <a:latin typeface="Helvetica" pitchFamily="2" charset="0"/>
              </a:rPr>
              <a:t>// class body </a:t>
            </a:r>
            <a:endParaRPr lang="en-US" sz="2800" dirty="0">
              <a:solidFill>
                <a:schemeClr val="accent2">
                  <a:lumMod val="75000"/>
                </a:schemeClr>
              </a:solidFill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420196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04377-FFA0-754E-BFE3-6598BF847F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Running a program </a:t>
            </a:r>
            <a:endParaRPr lang="en-TW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B83F49-DDA9-864D-8189-20F370A99E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To run a java program you must run the </a:t>
            </a:r>
            <a:r>
              <a:rPr lang="en-US" b="1" dirty="0">
                <a:solidFill>
                  <a:srgbClr val="FF0000"/>
                </a:solidFill>
              </a:rPr>
              <a:t>main( ) </a:t>
            </a:r>
            <a:r>
              <a:rPr lang="en-US" dirty="0"/>
              <a:t>method </a:t>
            </a:r>
          </a:p>
          <a:p>
            <a:pPr lvl="1"/>
            <a:r>
              <a:rPr lang="en-US" sz="2800" dirty="0"/>
              <a:t>It is </a:t>
            </a:r>
            <a:r>
              <a:rPr lang="en-US" sz="2800" b="1" dirty="0">
                <a:solidFill>
                  <a:srgbClr val="FF0000"/>
                </a:solidFill>
              </a:rPr>
              <a:t>public</a:t>
            </a:r>
            <a:r>
              <a:rPr lang="en-US" sz="2800" dirty="0"/>
              <a:t> which means that it can be run from anywhere </a:t>
            </a:r>
          </a:p>
          <a:p>
            <a:pPr lvl="1"/>
            <a:r>
              <a:rPr lang="en-US" sz="2800" dirty="0"/>
              <a:t>It is </a:t>
            </a:r>
            <a:r>
              <a:rPr lang="en-US" sz="2800" b="1" dirty="0">
                <a:solidFill>
                  <a:srgbClr val="FF0000"/>
                </a:solidFill>
              </a:rPr>
              <a:t>static</a:t>
            </a:r>
            <a:r>
              <a:rPr lang="en-US" sz="2800" dirty="0"/>
              <a:t> which means you don’t need to have created an object to use it </a:t>
            </a:r>
          </a:p>
          <a:p>
            <a:pPr lvl="1"/>
            <a:r>
              <a:rPr lang="en-US" sz="2800" dirty="0"/>
              <a:t>It is </a:t>
            </a:r>
            <a:r>
              <a:rPr lang="en-US" sz="2800" b="1" dirty="0">
                <a:solidFill>
                  <a:srgbClr val="FF0000"/>
                </a:solidFill>
              </a:rPr>
              <a:t>void</a:t>
            </a:r>
            <a:r>
              <a:rPr lang="en-US" sz="2800" dirty="0"/>
              <a:t> meaning it doesn’t return a result </a:t>
            </a:r>
          </a:p>
          <a:p>
            <a:pPr lvl="1"/>
            <a:r>
              <a:rPr lang="en-US" sz="2800" dirty="0"/>
              <a:t>It can take in an array of Strings as an input parameter (</a:t>
            </a:r>
            <a:r>
              <a:rPr lang="en-US" sz="2800" b="1" dirty="0">
                <a:solidFill>
                  <a:srgbClr val="FF0000"/>
                </a:solidFill>
              </a:rPr>
              <a:t>String[] </a:t>
            </a:r>
            <a:r>
              <a:rPr lang="en-US" sz="2800" b="1" dirty="0" err="1">
                <a:solidFill>
                  <a:srgbClr val="FF0000"/>
                </a:solidFill>
              </a:rPr>
              <a:t>args</a:t>
            </a:r>
            <a:r>
              <a:rPr lang="en-US" sz="2800" dirty="0"/>
              <a:t>) </a:t>
            </a:r>
          </a:p>
          <a:p>
            <a:endParaRPr lang="en-US" b="1" dirty="0"/>
          </a:p>
          <a:p>
            <a:pPr marL="0" indent="0" algn="ctr">
              <a:buNone/>
            </a:pPr>
            <a:r>
              <a:rPr lang="en-US" b="1" dirty="0"/>
              <a:t>public static void main(String[] </a:t>
            </a:r>
            <a:r>
              <a:rPr lang="en-US" b="1" dirty="0" err="1"/>
              <a:t>args</a:t>
            </a:r>
            <a:r>
              <a:rPr lang="en-US" b="1" dirty="0"/>
              <a:t>){ </a:t>
            </a:r>
            <a:endParaRPr lang="en-US" dirty="0"/>
          </a:p>
          <a:p>
            <a:endParaRPr lang="en-TW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3988D0-3837-F842-BA5E-AAB9A1CBF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39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1532898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CD621-8A4F-E542-9205-31AF29ECED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Problems with the chunk</a:t>
            </a:r>
            <a:endParaRPr lang="en-TW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AE6240-9CE9-A24F-AE88-022DCD8501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program does what it’s supposed to, calculating the circumference and area </a:t>
            </a:r>
          </a:p>
          <a:p>
            <a:r>
              <a:rPr lang="en-US" dirty="0"/>
              <a:t>However, the code is not very re-usable as it’s hard to separate out the different bits and pieces </a:t>
            </a:r>
          </a:p>
          <a:p>
            <a:r>
              <a:rPr lang="en-US" dirty="0"/>
              <a:t>When the programs gets big it becomes more and more important to break into </a:t>
            </a:r>
            <a:r>
              <a:rPr lang="en-US" b="1" dirty="0">
                <a:solidFill>
                  <a:srgbClr val="FF0000"/>
                </a:solidFill>
              </a:rPr>
              <a:t>distinct components </a:t>
            </a:r>
          </a:p>
          <a:p>
            <a:r>
              <a:rPr lang="en-US" dirty="0"/>
              <a:t>A </a:t>
            </a:r>
            <a:r>
              <a:rPr lang="en-US" b="1" dirty="0">
                <a:solidFill>
                  <a:srgbClr val="FF0000"/>
                </a:solidFill>
              </a:rPr>
              <a:t>method</a:t>
            </a:r>
            <a:r>
              <a:rPr lang="en-US" dirty="0"/>
              <a:t> is a piece of code that takes in some values, does a calculation using them and sends back a result 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0956B2-9BAC-6E4B-8CB6-22A5115D5F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4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801213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DAA2C2-EA80-3447-A197-411E53D353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Running a program </a:t>
            </a:r>
            <a:endParaRPr lang="en-TW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6DEA63-68E6-C341-90DA-4B0330B853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To run a java program you must run the </a:t>
            </a:r>
            <a:r>
              <a:rPr lang="en-US" b="1" dirty="0">
                <a:solidFill>
                  <a:srgbClr val="FF0000"/>
                </a:solidFill>
              </a:rPr>
              <a:t>main( ) </a:t>
            </a:r>
            <a:r>
              <a:rPr lang="en-US" dirty="0"/>
              <a:t>method </a:t>
            </a:r>
          </a:p>
          <a:p>
            <a:pPr lvl="1"/>
            <a:r>
              <a:rPr lang="en-US" sz="2800" dirty="0"/>
              <a:t>It is </a:t>
            </a:r>
            <a:r>
              <a:rPr lang="en-US" sz="2800" b="1" dirty="0">
                <a:solidFill>
                  <a:srgbClr val="FF0000"/>
                </a:solidFill>
              </a:rPr>
              <a:t>public</a:t>
            </a:r>
            <a:r>
              <a:rPr lang="en-US" sz="2800" dirty="0"/>
              <a:t> which means that it can be run from anywhere </a:t>
            </a:r>
          </a:p>
          <a:p>
            <a:pPr lvl="1"/>
            <a:r>
              <a:rPr lang="en-US" sz="2800" dirty="0"/>
              <a:t>It is </a:t>
            </a:r>
            <a:r>
              <a:rPr lang="en-US" sz="2800" b="1" dirty="0">
                <a:solidFill>
                  <a:srgbClr val="FF0000"/>
                </a:solidFill>
              </a:rPr>
              <a:t>static</a:t>
            </a:r>
            <a:r>
              <a:rPr lang="en-US" sz="2800" dirty="0"/>
              <a:t> which means you don’t need to have created an object to use it </a:t>
            </a:r>
          </a:p>
          <a:p>
            <a:pPr lvl="1"/>
            <a:r>
              <a:rPr lang="en-US" sz="2800" dirty="0"/>
              <a:t>It is </a:t>
            </a:r>
            <a:r>
              <a:rPr lang="en-US" sz="2800" b="1" dirty="0">
                <a:solidFill>
                  <a:srgbClr val="FF0000"/>
                </a:solidFill>
              </a:rPr>
              <a:t>void</a:t>
            </a:r>
            <a:r>
              <a:rPr lang="en-US" sz="2800" dirty="0"/>
              <a:t> meaning it doesn’t return a result </a:t>
            </a:r>
          </a:p>
          <a:p>
            <a:pPr lvl="1"/>
            <a:r>
              <a:rPr lang="en-US" sz="2800" dirty="0"/>
              <a:t>It can take in an array of Strings as an input parameter (</a:t>
            </a:r>
            <a:r>
              <a:rPr lang="en-US" sz="2800" b="1" dirty="0">
                <a:solidFill>
                  <a:srgbClr val="FF0000"/>
                </a:solidFill>
              </a:rPr>
              <a:t>String[] </a:t>
            </a:r>
            <a:r>
              <a:rPr lang="en-US" sz="2800" b="1" dirty="0" err="1">
                <a:solidFill>
                  <a:srgbClr val="FF0000"/>
                </a:solidFill>
              </a:rPr>
              <a:t>args</a:t>
            </a:r>
            <a:r>
              <a:rPr lang="en-US" sz="2800" dirty="0"/>
              <a:t>)</a:t>
            </a:r>
          </a:p>
          <a:p>
            <a:pPr marL="457200" lvl="1" indent="0">
              <a:buNone/>
            </a:pPr>
            <a:r>
              <a:rPr lang="en-US" sz="2800" dirty="0"/>
              <a:t> </a:t>
            </a:r>
          </a:p>
          <a:p>
            <a:pPr marL="0" indent="0" algn="ctr">
              <a:buNone/>
            </a:pPr>
            <a:r>
              <a:rPr lang="en-US" b="1" dirty="0"/>
              <a:t>public static void main(String[] </a:t>
            </a:r>
            <a:r>
              <a:rPr lang="en-US" b="1" dirty="0" err="1"/>
              <a:t>args</a:t>
            </a:r>
            <a:r>
              <a:rPr lang="en-US" b="1" dirty="0"/>
              <a:t>){ </a:t>
            </a:r>
            <a:endParaRPr lang="en-US" dirty="0"/>
          </a:p>
          <a:p>
            <a:endParaRPr lang="en-TW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0B2446-C4C2-BA49-A3C7-46560253EE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40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69420628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172003-8277-0944-B06A-AE01637CA6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Java program structure </a:t>
            </a:r>
            <a:endParaRPr lang="en-TW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77456C-8A48-0747-A790-8D7F6A8B61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5038" y="1149530"/>
            <a:ext cx="7477298" cy="54602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// comments about the class </a:t>
            </a:r>
          </a:p>
          <a:p>
            <a:pPr marL="0" indent="0">
              <a:buNone/>
            </a:pPr>
            <a:r>
              <a:rPr lang="en-US" dirty="0"/>
              <a:t>public class Universe { </a:t>
            </a:r>
            <a:br>
              <a:rPr lang="en-US" dirty="0"/>
            </a:br>
            <a:endParaRPr lang="en-US" dirty="0"/>
          </a:p>
          <a:p>
            <a:pPr marL="0" indent="0">
              <a:buNone/>
            </a:pPr>
            <a:r>
              <a:rPr lang="en-US" dirty="0"/>
              <a:t>// comments about the method </a:t>
            </a:r>
          </a:p>
          <a:p>
            <a:endParaRPr lang="en-US" dirty="0"/>
          </a:p>
          <a:p>
            <a:pPr marL="457200" lvl="1" indent="0">
              <a:buNone/>
            </a:pPr>
            <a:r>
              <a:rPr lang="en-US" sz="2800" dirty="0"/>
              <a:t>public static void main(String[] </a:t>
            </a:r>
            <a:r>
              <a:rPr lang="en-US" sz="2800" dirty="0" err="1"/>
              <a:t>args</a:t>
            </a:r>
            <a:r>
              <a:rPr lang="en-US" sz="2800" dirty="0"/>
              <a:t>) { </a:t>
            </a:r>
          </a:p>
          <a:p>
            <a:pPr marL="457200" lvl="1" indent="0">
              <a:buNone/>
            </a:pPr>
            <a:br>
              <a:rPr lang="en-TW" sz="2800" dirty="0"/>
            </a:br>
            <a:endParaRPr lang="en-TW" sz="2800" dirty="0"/>
          </a:p>
          <a:p>
            <a:pPr marL="457200" lvl="1" indent="0">
              <a:buNone/>
            </a:pPr>
            <a:r>
              <a:rPr lang="en-TW" sz="2800" dirty="0"/>
              <a:t>}</a:t>
            </a:r>
          </a:p>
          <a:p>
            <a:pPr marL="0" indent="0">
              <a:buNone/>
            </a:pPr>
            <a:r>
              <a:rPr lang="en-TW" dirty="0"/>
              <a:t>} </a:t>
            </a:r>
          </a:p>
          <a:p>
            <a:endParaRPr lang="en-TW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44CFE3-8D75-CD4A-B430-CFCB984B1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41</a:t>
            </a:fld>
            <a:endParaRPr lang="en-TW"/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E18E6FBF-A1F5-4B49-A770-F44892BD95F9}"/>
              </a:ext>
            </a:extLst>
          </p:cNvPr>
          <p:cNvSpPr/>
          <p:nvPr/>
        </p:nvSpPr>
        <p:spPr>
          <a:xfrm>
            <a:off x="2339438" y="3992554"/>
            <a:ext cx="391886" cy="1054459"/>
          </a:xfrm>
          <a:prstGeom prst="rightBrace">
            <a:avLst/>
          </a:prstGeom>
          <a:ln w="571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TW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1A00B5A-9E6B-A842-AECC-F609E1CCF768}"/>
              </a:ext>
            </a:extLst>
          </p:cNvPr>
          <p:cNvSpPr/>
          <p:nvPr/>
        </p:nvSpPr>
        <p:spPr>
          <a:xfrm>
            <a:off x="2808512" y="4258173"/>
            <a:ext cx="267788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accent2">
                    <a:lumMod val="75000"/>
                  </a:schemeClr>
                </a:solidFill>
                <a:latin typeface="Helvetica" pitchFamily="2" charset="0"/>
              </a:rPr>
              <a:t>// method body </a:t>
            </a:r>
            <a:endParaRPr lang="en-US" sz="2800" dirty="0">
              <a:solidFill>
                <a:schemeClr val="accent2">
                  <a:lumMod val="75000"/>
                </a:schemeClr>
              </a:solidFill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443002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172003-8277-0944-B06A-AE01637CA6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Java program structure </a:t>
            </a:r>
            <a:endParaRPr lang="en-TW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77456C-8A48-0747-A790-8D7F6A8B61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5038" y="1149530"/>
            <a:ext cx="7477298" cy="54602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// comments about the class </a:t>
            </a:r>
          </a:p>
          <a:p>
            <a:pPr marL="0" indent="0">
              <a:buNone/>
            </a:pPr>
            <a:r>
              <a:rPr lang="en-US" dirty="0"/>
              <a:t>public class Universe { </a:t>
            </a:r>
            <a:br>
              <a:rPr lang="en-US" dirty="0"/>
            </a:br>
            <a:endParaRPr lang="en-US" dirty="0"/>
          </a:p>
          <a:p>
            <a:pPr marL="0" indent="0">
              <a:buNone/>
            </a:pPr>
            <a:r>
              <a:rPr lang="en-US" dirty="0"/>
              <a:t>// comments about the method </a:t>
            </a:r>
          </a:p>
          <a:p>
            <a:endParaRPr lang="en-US" dirty="0"/>
          </a:p>
          <a:p>
            <a:pPr marL="457200" lvl="1" indent="0">
              <a:buNone/>
            </a:pPr>
            <a:r>
              <a:rPr lang="en-US" sz="2800" dirty="0"/>
              <a:t>public static void main(String[] </a:t>
            </a:r>
            <a:r>
              <a:rPr lang="en-US" sz="2800" dirty="0" err="1"/>
              <a:t>args</a:t>
            </a:r>
            <a:r>
              <a:rPr lang="en-US" sz="2800" dirty="0"/>
              <a:t>) { </a:t>
            </a:r>
          </a:p>
          <a:p>
            <a:pPr marL="457200" lvl="1" indent="0">
              <a:buNone/>
            </a:pPr>
            <a:br>
              <a:rPr lang="en-TW" sz="2800" dirty="0"/>
            </a:br>
            <a:endParaRPr lang="en-TW" sz="2800" dirty="0"/>
          </a:p>
          <a:p>
            <a:pPr marL="457200" lvl="1" indent="0">
              <a:buNone/>
            </a:pPr>
            <a:r>
              <a:rPr lang="en-TW" sz="2800" dirty="0"/>
              <a:t>}</a:t>
            </a:r>
          </a:p>
          <a:p>
            <a:pPr marL="0" indent="0">
              <a:buNone/>
            </a:pPr>
            <a:r>
              <a:rPr lang="en-TW" dirty="0"/>
              <a:t>} </a:t>
            </a:r>
          </a:p>
          <a:p>
            <a:endParaRPr lang="en-TW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44CFE3-8D75-CD4A-B430-CFCB984B1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42</a:t>
            </a:fld>
            <a:endParaRPr lang="en-TW"/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E18E6FBF-A1F5-4B49-A770-F44892BD95F9}"/>
              </a:ext>
            </a:extLst>
          </p:cNvPr>
          <p:cNvSpPr/>
          <p:nvPr/>
        </p:nvSpPr>
        <p:spPr>
          <a:xfrm rot="10800000">
            <a:off x="1454700" y="3941746"/>
            <a:ext cx="391886" cy="1054459"/>
          </a:xfrm>
          <a:prstGeom prst="rightBrace">
            <a:avLst/>
          </a:prstGeom>
          <a:ln w="571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TW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1A00B5A-9E6B-A842-AECC-F609E1CCF768}"/>
              </a:ext>
            </a:extLst>
          </p:cNvPr>
          <p:cNvSpPr/>
          <p:nvPr/>
        </p:nvSpPr>
        <p:spPr>
          <a:xfrm>
            <a:off x="-3016" y="3891230"/>
            <a:ext cx="174273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accent2">
                    <a:lumMod val="75000"/>
                  </a:schemeClr>
                </a:solidFill>
                <a:latin typeface="Helvetica" pitchFamily="2" charset="0"/>
              </a:rPr>
              <a:t>// method body </a:t>
            </a:r>
            <a:endParaRPr lang="en-US" sz="2800" dirty="0">
              <a:solidFill>
                <a:schemeClr val="accent2">
                  <a:lumMod val="75000"/>
                </a:schemeClr>
              </a:solidFill>
              <a:effectLst/>
              <a:latin typeface="Helvetica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77A4842-3D1C-E146-A430-9C86885B021F}"/>
              </a:ext>
            </a:extLst>
          </p:cNvPr>
          <p:cNvSpPr/>
          <p:nvPr/>
        </p:nvSpPr>
        <p:spPr>
          <a:xfrm>
            <a:off x="23750" y="1997501"/>
            <a:ext cx="1445774" cy="1015663"/>
          </a:xfrm>
          <a:prstGeom prst="rect">
            <a:avLst/>
          </a:prstGeom>
          <a:ln w="285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sz="2000" dirty="0"/>
              <a:t>//</a:t>
            </a:r>
            <a:r>
              <a:rPr lang="en-US" sz="2000" b="1" dirty="0">
                <a:solidFill>
                  <a:srgbClr val="FF0000"/>
                </a:solidFill>
              </a:rPr>
              <a:t> </a:t>
            </a:r>
            <a:r>
              <a:rPr lang="en-US" sz="2000" dirty="0"/>
              <a:t>Anyone can run this method </a:t>
            </a:r>
          </a:p>
        </p:txBody>
      </p:sp>
      <p:sp>
        <p:nvSpPr>
          <p:cNvPr id="8" name="Down Arrow 7">
            <a:extLst>
              <a:ext uri="{FF2B5EF4-FFF2-40B4-BE49-F238E27FC236}">
                <a16:creationId xmlns:a16="http://schemas.microsoft.com/office/drawing/2014/main" id="{EB22FC21-8115-1347-A8E6-957887B943EA}"/>
              </a:ext>
            </a:extLst>
          </p:cNvPr>
          <p:cNvSpPr/>
          <p:nvPr/>
        </p:nvSpPr>
        <p:spPr>
          <a:xfrm rot="18644529">
            <a:off x="1270819" y="3056252"/>
            <a:ext cx="581891" cy="74370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84A3934-2108-C546-8AC9-C277E94AF9C3}"/>
              </a:ext>
            </a:extLst>
          </p:cNvPr>
          <p:cNvSpPr/>
          <p:nvPr/>
        </p:nvSpPr>
        <p:spPr>
          <a:xfrm>
            <a:off x="6240014" y="1723300"/>
            <a:ext cx="2680738" cy="707886"/>
          </a:xfrm>
          <a:prstGeom prst="rect">
            <a:avLst/>
          </a:prstGeom>
          <a:ln w="285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sz="2000" dirty="0"/>
              <a:t>//</a:t>
            </a:r>
            <a:r>
              <a:rPr lang="en-US" sz="2000" b="1" dirty="0">
                <a:solidFill>
                  <a:srgbClr val="FF0000"/>
                </a:solidFill>
              </a:rPr>
              <a:t> </a:t>
            </a:r>
            <a:r>
              <a:rPr lang="en-US" sz="2000" dirty="0"/>
              <a:t>This method doesn’t return anything </a:t>
            </a:r>
          </a:p>
        </p:txBody>
      </p:sp>
      <p:sp>
        <p:nvSpPr>
          <p:cNvPr id="10" name="Down Arrow 9">
            <a:extLst>
              <a:ext uri="{FF2B5EF4-FFF2-40B4-BE49-F238E27FC236}">
                <a16:creationId xmlns:a16="http://schemas.microsoft.com/office/drawing/2014/main" id="{8A0973F9-5C1B-AF47-A07A-0F2E6556D47E}"/>
              </a:ext>
            </a:extLst>
          </p:cNvPr>
          <p:cNvSpPr/>
          <p:nvPr/>
        </p:nvSpPr>
        <p:spPr>
          <a:xfrm rot="3720926">
            <a:off x="4833437" y="1825778"/>
            <a:ext cx="581891" cy="225921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37C9795-0DFE-4547-AD45-F543FE1B3CA8}"/>
              </a:ext>
            </a:extLst>
          </p:cNvPr>
          <p:cNvSpPr/>
          <p:nvPr/>
        </p:nvSpPr>
        <p:spPr>
          <a:xfrm>
            <a:off x="6662809" y="4798687"/>
            <a:ext cx="2434126" cy="1323439"/>
          </a:xfrm>
          <a:prstGeom prst="rect">
            <a:avLst/>
          </a:prstGeom>
          <a:ln w="285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sz="2000" dirty="0"/>
              <a:t>//</a:t>
            </a:r>
            <a:r>
              <a:rPr lang="en-US" sz="2000" b="1" dirty="0">
                <a:solidFill>
                  <a:srgbClr val="FF0000"/>
                </a:solidFill>
              </a:rPr>
              <a:t> </a:t>
            </a:r>
            <a:r>
              <a:rPr lang="en-US" sz="2000" dirty="0"/>
              <a:t>Parameters passed to this method, in this case an array of strings 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0E09FF8-F93E-4D48-B186-64F48D43BFB3}"/>
              </a:ext>
            </a:extLst>
          </p:cNvPr>
          <p:cNvSpPr/>
          <p:nvPr/>
        </p:nvSpPr>
        <p:spPr>
          <a:xfrm>
            <a:off x="1964914" y="5708470"/>
            <a:ext cx="2974723" cy="707886"/>
          </a:xfrm>
          <a:prstGeom prst="rect">
            <a:avLst/>
          </a:prstGeom>
          <a:ln w="285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sz="2000" dirty="0"/>
              <a:t>//</a:t>
            </a:r>
            <a:r>
              <a:rPr lang="en-US" sz="2000" b="1" dirty="0">
                <a:solidFill>
                  <a:srgbClr val="FF0000"/>
                </a:solidFill>
              </a:rPr>
              <a:t> </a:t>
            </a:r>
            <a:r>
              <a:rPr lang="en-US" sz="2000" dirty="0"/>
              <a:t>This method can be run without creating an object 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9DBD79A-F2D9-2C4C-B59D-5A1B1355580D}"/>
              </a:ext>
            </a:extLst>
          </p:cNvPr>
          <p:cNvSpPr/>
          <p:nvPr/>
        </p:nvSpPr>
        <p:spPr>
          <a:xfrm>
            <a:off x="4284892" y="4812707"/>
            <a:ext cx="2268093" cy="400110"/>
          </a:xfrm>
          <a:prstGeom prst="rect">
            <a:avLst/>
          </a:prstGeom>
          <a:ln w="285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sz="2000" dirty="0"/>
              <a:t>//</a:t>
            </a:r>
            <a:r>
              <a:rPr lang="en-US" sz="2000" b="1" dirty="0">
                <a:solidFill>
                  <a:srgbClr val="FF0000"/>
                </a:solidFill>
              </a:rPr>
              <a:t> </a:t>
            </a:r>
            <a:r>
              <a:rPr lang="en-US" sz="2000" dirty="0"/>
              <a:t>Name of method </a:t>
            </a:r>
          </a:p>
        </p:txBody>
      </p:sp>
      <p:sp>
        <p:nvSpPr>
          <p:cNvPr id="14" name="Down Arrow 13">
            <a:extLst>
              <a:ext uri="{FF2B5EF4-FFF2-40B4-BE49-F238E27FC236}">
                <a16:creationId xmlns:a16="http://schemas.microsoft.com/office/drawing/2014/main" id="{637ABDBB-1AB8-9C46-A932-567F381B3431}"/>
              </a:ext>
            </a:extLst>
          </p:cNvPr>
          <p:cNvSpPr/>
          <p:nvPr/>
        </p:nvSpPr>
        <p:spPr>
          <a:xfrm rot="8338391">
            <a:off x="6454814" y="3945196"/>
            <a:ext cx="581891" cy="74370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15" name="Down Arrow 14">
            <a:extLst>
              <a:ext uri="{FF2B5EF4-FFF2-40B4-BE49-F238E27FC236}">
                <a16:creationId xmlns:a16="http://schemas.microsoft.com/office/drawing/2014/main" id="{0E92F620-C1B5-E14F-8AC6-ECA7C5696A1F}"/>
              </a:ext>
            </a:extLst>
          </p:cNvPr>
          <p:cNvSpPr/>
          <p:nvPr/>
        </p:nvSpPr>
        <p:spPr>
          <a:xfrm rot="10800000">
            <a:off x="4630171" y="3945196"/>
            <a:ext cx="581891" cy="6980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16" name="Down Arrow 15">
            <a:extLst>
              <a:ext uri="{FF2B5EF4-FFF2-40B4-BE49-F238E27FC236}">
                <a16:creationId xmlns:a16="http://schemas.microsoft.com/office/drawing/2014/main" id="{CF950574-141B-7743-A126-75237FDFDD41}"/>
              </a:ext>
            </a:extLst>
          </p:cNvPr>
          <p:cNvSpPr/>
          <p:nvPr/>
        </p:nvSpPr>
        <p:spPr>
          <a:xfrm rot="10800000">
            <a:off x="2980450" y="3968019"/>
            <a:ext cx="581891" cy="162878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53709194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B1573E-2690-F348-9FAB-CE4A19A48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Java class modifiers </a:t>
            </a:r>
            <a:endParaRPr lang="en-TW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EDD1B4-6568-9F4D-818E-D765E527AA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 class can be: </a:t>
            </a:r>
          </a:p>
          <a:p>
            <a:pPr lvl="1"/>
            <a:r>
              <a:rPr lang="en-US" sz="2800" b="1" dirty="0">
                <a:solidFill>
                  <a:srgbClr val="FF0000"/>
                </a:solidFill>
              </a:rPr>
              <a:t>abstract</a:t>
            </a:r>
            <a:r>
              <a:rPr lang="en-US" sz="2800" dirty="0"/>
              <a:t> is a class with abstract methods which are empty (there is no code associated with the methods) </a:t>
            </a:r>
          </a:p>
          <a:p>
            <a:pPr lvl="2"/>
            <a:r>
              <a:rPr lang="en-US" sz="2800" dirty="0"/>
              <a:t>it cannot be instantiated </a:t>
            </a:r>
          </a:p>
          <a:p>
            <a:pPr lvl="1"/>
            <a:r>
              <a:rPr lang="en-US" sz="2800" b="1" dirty="0">
                <a:solidFill>
                  <a:srgbClr val="FF0000"/>
                </a:solidFill>
              </a:rPr>
              <a:t>final</a:t>
            </a:r>
            <a:r>
              <a:rPr lang="en-US" sz="2800" dirty="0"/>
              <a:t> describes a class that can have no subclasses </a:t>
            </a:r>
          </a:p>
          <a:p>
            <a:pPr lvl="1"/>
            <a:r>
              <a:rPr lang="en-US" sz="2800" b="1" dirty="0">
                <a:solidFill>
                  <a:srgbClr val="FF0000"/>
                </a:solidFill>
              </a:rPr>
              <a:t>public</a:t>
            </a:r>
            <a:r>
              <a:rPr lang="en-US" sz="2800" dirty="0"/>
              <a:t> describes a class that can be instantiated or extended by any other package </a:t>
            </a:r>
          </a:p>
          <a:p>
            <a:pPr lvl="1"/>
            <a:r>
              <a:rPr lang="en-US" sz="2800" dirty="0"/>
              <a:t>No modifier, then the class is </a:t>
            </a:r>
            <a:r>
              <a:rPr lang="en-US" sz="2800" b="1" i="1" dirty="0">
                <a:solidFill>
                  <a:srgbClr val="FF0000"/>
                </a:solidFill>
              </a:rPr>
              <a:t>friendly</a:t>
            </a:r>
            <a:r>
              <a:rPr lang="en-US" sz="2800" i="1" dirty="0"/>
              <a:t> </a:t>
            </a:r>
            <a:r>
              <a:rPr lang="en-US" sz="2800" dirty="0"/>
              <a:t>(can be instantiated by classes in the same package only) 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9F4CCE-F464-A544-86AB-494CE0184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43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75295610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1DB1C-BC35-0343-9375-6C50F7CF2D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Java method modifiers </a:t>
            </a:r>
            <a:endParaRPr lang="en-TW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2304C8-5C0E-3C46-BE3A-5C9651938A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 method can be: </a:t>
            </a:r>
          </a:p>
          <a:p>
            <a:pPr lvl="1"/>
            <a:r>
              <a:rPr lang="en-US" sz="2800" b="1" dirty="0">
                <a:solidFill>
                  <a:srgbClr val="FF0000"/>
                </a:solidFill>
              </a:rPr>
              <a:t>public</a:t>
            </a:r>
            <a:r>
              <a:rPr lang="en-US" sz="2800" dirty="0"/>
              <a:t> is a method that can be called by any class anywhere </a:t>
            </a:r>
          </a:p>
          <a:p>
            <a:pPr lvl="1"/>
            <a:r>
              <a:rPr lang="en-US" sz="2800" b="1" dirty="0">
                <a:solidFill>
                  <a:srgbClr val="FF0000"/>
                </a:solidFill>
              </a:rPr>
              <a:t>protected</a:t>
            </a:r>
            <a:r>
              <a:rPr lang="en-US" sz="2800" dirty="0"/>
              <a:t> is a method that can only be called from inside the class or any of its subclasses in the same package </a:t>
            </a:r>
          </a:p>
          <a:p>
            <a:pPr lvl="1"/>
            <a:r>
              <a:rPr lang="en-US" sz="2800" b="1" dirty="0">
                <a:solidFill>
                  <a:srgbClr val="FF0000"/>
                </a:solidFill>
              </a:rPr>
              <a:t>private</a:t>
            </a:r>
            <a:r>
              <a:rPr lang="en-US" sz="2800" dirty="0"/>
              <a:t> is a method that can only be called from inside the class 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44AF04-239A-1740-A135-00B7C913F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44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54801353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C74BD5-41FB-724F-9E36-5456722B8F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Static methods </a:t>
            </a:r>
            <a:endParaRPr lang="en-TW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223591-7869-C04A-BECC-D8E8BD4B15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Ordinary methods are known as i</a:t>
            </a:r>
            <a:r>
              <a:rPr lang="en-US" b="1" dirty="0">
                <a:solidFill>
                  <a:srgbClr val="FF0000"/>
                </a:solidFill>
              </a:rPr>
              <a:t>nstance methods </a:t>
            </a:r>
            <a:r>
              <a:rPr lang="en-US" dirty="0"/>
              <a:t>because they operate on a particular instance of an object </a:t>
            </a:r>
          </a:p>
          <a:p>
            <a:r>
              <a:rPr lang="en-US" dirty="0"/>
              <a:t>To use these methods you need to create an object of the class first and then call the method on that object </a:t>
            </a:r>
          </a:p>
          <a:p>
            <a:r>
              <a:rPr lang="en-US" dirty="0"/>
              <a:t>A static method can be run on its own without creating an object </a:t>
            </a:r>
          </a:p>
          <a:p>
            <a:pPr marL="0" indent="0" algn="ctr">
              <a:buNone/>
            </a:pPr>
            <a:r>
              <a:rPr lang="en-US" b="1" dirty="0"/>
              <a:t>public static void main(String[] </a:t>
            </a:r>
            <a:r>
              <a:rPr lang="en-US" b="1" dirty="0" err="1"/>
              <a:t>args</a:t>
            </a:r>
            <a:r>
              <a:rPr lang="en-US" b="1" dirty="0"/>
              <a:t>){ </a:t>
            </a:r>
            <a:endParaRPr lang="en-US" dirty="0"/>
          </a:p>
          <a:p>
            <a:endParaRPr lang="en-TW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72EA37-882B-6B4B-8C00-4D41A409F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45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75246166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6DC55-8CD2-ED46-85BA-3CB0A7511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661" y="293813"/>
            <a:ext cx="8660675" cy="843191"/>
          </a:xfrm>
        </p:spPr>
        <p:txBody>
          <a:bodyPr>
            <a:normAutofit/>
          </a:bodyPr>
          <a:lstStyle/>
          <a:p>
            <a:r>
              <a:rPr lang="en-US" b="1" dirty="0"/>
              <a:t>Variables</a:t>
            </a:r>
            <a:endParaRPr lang="en-TW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64A6F9-87A9-7E4F-B81A-0240E1BEDC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 </a:t>
            </a:r>
            <a:r>
              <a:rPr lang="en-US" b="1" dirty="0">
                <a:solidFill>
                  <a:srgbClr val="FF0000"/>
                </a:solidFill>
              </a:rPr>
              <a:t>local variable </a:t>
            </a:r>
            <a:r>
              <a:rPr lang="en-US" dirty="0"/>
              <a:t>is created inside a method or loop and cannot be accessed outside that method or loop </a:t>
            </a:r>
          </a:p>
          <a:p>
            <a:pPr marL="0" indent="0" algn="ctr">
              <a:buNone/>
            </a:pPr>
            <a:r>
              <a:rPr lang="en-US" dirty="0"/>
              <a:t>for(int </a:t>
            </a:r>
            <a:r>
              <a:rPr lang="en-US" dirty="0" err="1"/>
              <a:t>i</a:t>
            </a:r>
            <a:r>
              <a:rPr lang="en-US" dirty="0"/>
              <a:t>=0; </a:t>
            </a:r>
            <a:r>
              <a:rPr lang="en-US" dirty="0" err="1"/>
              <a:t>i</a:t>
            </a:r>
            <a:r>
              <a:rPr lang="en-US" dirty="0"/>
              <a:t>&lt;10; </a:t>
            </a:r>
            <a:r>
              <a:rPr lang="en-US" dirty="0" err="1"/>
              <a:t>i</a:t>
            </a:r>
            <a:r>
              <a:rPr lang="en-US" dirty="0"/>
              <a:t>++){ </a:t>
            </a:r>
          </a:p>
          <a:p>
            <a:endParaRPr lang="en-US" dirty="0"/>
          </a:p>
          <a:p>
            <a:r>
              <a:rPr lang="en-US" dirty="0"/>
              <a:t>A </a:t>
            </a:r>
            <a:r>
              <a:rPr lang="en-US" b="1" dirty="0">
                <a:solidFill>
                  <a:srgbClr val="FF0000"/>
                </a:solidFill>
              </a:rPr>
              <a:t>parameter variable </a:t>
            </a:r>
            <a:r>
              <a:rPr lang="en-US" dirty="0"/>
              <a:t>is one that arrives into a method </a:t>
            </a:r>
          </a:p>
          <a:p>
            <a:pPr marL="0" indent="0" algn="ctr">
              <a:buNone/>
            </a:pPr>
            <a:r>
              <a:rPr lang="en-US" dirty="0"/>
              <a:t>public Contact(int number, String name){ </a:t>
            </a:r>
          </a:p>
          <a:p>
            <a:endParaRPr lang="en-US" dirty="0"/>
          </a:p>
          <a:p>
            <a:r>
              <a:rPr lang="en-US" dirty="0"/>
              <a:t>A </a:t>
            </a:r>
            <a:r>
              <a:rPr lang="en-US" b="1" dirty="0">
                <a:solidFill>
                  <a:srgbClr val="FF0000"/>
                </a:solidFill>
              </a:rPr>
              <a:t>class variable </a:t>
            </a:r>
            <a:r>
              <a:rPr lang="en-US" dirty="0"/>
              <a:t>is a variable in a class for which a single copy is shared by all objects of that class </a:t>
            </a:r>
          </a:p>
          <a:p>
            <a:pPr marL="0" indent="0" algn="ctr">
              <a:buNone/>
            </a:pPr>
            <a:r>
              <a:rPr lang="en-US" dirty="0"/>
              <a:t>public static final PI = 3.14 </a:t>
            </a:r>
          </a:p>
          <a:p>
            <a:endParaRPr lang="en-TW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EAE892-189C-CA4C-BE0D-5F407FFFC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46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41067944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058E38-B75A-0F4E-A711-4C9BCA3618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Variables </a:t>
            </a:r>
            <a:endParaRPr lang="en-TW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DA4631-ADE1-9242-A7EF-5FB8E6DCEA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An </a:t>
            </a:r>
            <a:r>
              <a:rPr lang="en-US" b="1" dirty="0">
                <a:solidFill>
                  <a:srgbClr val="FF0000"/>
                </a:solidFill>
              </a:rPr>
              <a:t>instance variable </a:t>
            </a:r>
            <a:r>
              <a:rPr lang="en-US" dirty="0"/>
              <a:t>is one that is defined inside a class </a:t>
            </a:r>
          </a:p>
          <a:p>
            <a:r>
              <a:rPr lang="en-US" dirty="0"/>
              <a:t>Every time an object of that class is created, it gets its own unique instance of that variable </a:t>
            </a:r>
          </a:p>
          <a:p>
            <a:r>
              <a:rPr lang="en-US" dirty="0"/>
              <a:t>These variables are usually declared as </a:t>
            </a:r>
            <a:r>
              <a:rPr lang="en-US" b="1" dirty="0">
                <a:solidFill>
                  <a:srgbClr val="FF0000"/>
                </a:solidFill>
              </a:rPr>
              <a:t>private</a:t>
            </a:r>
            <a:r>
              <a:rPr lang="en-US" dirty="0"/>
              <a:t> so they can only be manipulated within the class in which they are created </a:t>
            </a:r>
          </a:p>
          <a:p>
            <a:pPr marL="0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sz="2800" dirty="0"/>
              <a:t>public class Card { </a:t>
            </a:r>
          </a:p>
          <a:p>
            <a:pPr marL="914400" lvl="2" indent="0">
              <a:buNone/>
            </a:pPr>
            <a:r>
              <a:rPr lang="en-US" sz="2800" dirty="0"/>
              <a:t>. . . </a:t>
            </a:r>
          </a:p>
          <a:p>
            <a:pPr marL="914400" lvl="2" indent="0">
              <a:buNone/>
            </a:pPr>
            <a:r>
              <a:rPr lang="en-US" sz="2800" dirty="0"/>
              <a:t>private String suit; </a:t>
            </a:r>
          </a:p>
          <a:p>
            <a:pPr marL="457200" lvl="1" indent="0">
              <a:buNone/>
            </a:pPr>
            <a:r>
              <a:rPr lang="en-US" sz="2800" dirty="0"/>
              <a:t>} 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F28F9B-8D30-E24C-A133-99F258940C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47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89961095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53ADFD-7A7E-964F-91C6-6FD1A0024E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Instance variables </a:t>
            </a:r>
            <a:endParaRPr lang="en-TW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D4EFE5-DA3A-C14E-985E-60234E32CD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 instance variable declaration consists of the following parts: </a:t>
            </a:r>
          </a:p>
          <a:p>
            <a:pPr lvl="1"/>
            <a:r>
              <a:rPr lang="en-US" sz="2800" dirty="0"/>
              <a:t>access specifier</a:t>
            </a:r>
          </a:p>
          <a:p>
            <a:pPr lvl="2"/>
            <a:r>
              <a:rPr lang="en-US" sz="2800" dirty="0"/>
              <a:t>Private or public</a:t>
            </a:r>
          </a:p>
          <a:p>
            <a:pPr lvl="1"/>
            <a:r>
              <a:rPr lang="en-US" sz="2800" dirty="0"/>
              <a:t>type of variable</a:t>
            </a:r>
          </a:p>
          <a:p>
            <a:pPr lvl="2"/>
            <a:r>
              <a:rPr lang="en-US" sz="2800" dirty="0"/>
              <a:t>int, double, String etc. </a:t>
            </a:r>
          </a:p>
          <a:p>
            <a:pPr lvl="1"/>
            <a:r>
              <a:rPr lang="en-US" sz="2800" dirty="0"/>
              <a:t>name of variable </a:t>
            </a:r>
          </a:p>
          <a:p>
            <a:pPr marL="0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sz="2800" dirty="0"/>
              <a:t>public class Card { </a:t>
            </a:r>
          </a:p>
          <a:p>
            <a:pPr marL="914400" lvl="2" indent="0">
              <a:buNone/>
            </a:pPr>
            <a:r>
              <a:rPr lang="en-US" sz="2800" dirty="0"/>
              <a:t>. . . </a:t>
            </a:r>
          </a:p>
          <a:p>
            <a:pPr marL="914400" lvl="2" indent="0">
              <a:buNone/>
            </a:pPr>
            <a:r>
              <a:rPr lang="en-US" sz="2800" dirty="0"/>
              <a:t>private String suit; </a:t>
            </a:r>
          </a:p>
          <a:p>
            <a:pPr marL="457200" lvl="1" indent="0">
              <a:buNone/>
            </a:pPr>
            <a:r>
              <a:rPr lang="en-US" sz="2800" dirty="0"/>
              <a:t>} 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02D959-4EDA-134C-B875-521E7AB0D8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48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74086534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3875B5-4F4F-DD4B-A228-9F636AD34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Example </a:t>
            </a:r>
            <a:endParaRPr lang="en-TW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20D2FF-2DAB-5B43-9226-347FB59749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400" dirty="0"/>
              <a:t>public class Card { </a:t>
            </a:r>
          </a:p>
          <a:p>
            <a:pPr marL="457200" lvl="1" indent="0">
              <a:buNone/>
            </a:pPr>
            <a:r>
              <a:rPr lang="en-US" dirty="0"/>
              <a:t>private String suit; </a:t>
            </a:r>
          </a:p>
          <a:p>
            <a:pPr marL="457200" lvl="1" indent="0">
              <a:buNone/>
            </a:pPr>
            <a:r>
              <a:rPr lang="en-US" dirty="0"/>
              <a:t>private int value; </a:t>
            </a:r>
          </a:p>
          <a:p>
            <a:pPr marL="457200" lvl="1" indent="0">
              <a:buNone/>
            </a:pPr>
            <a:r>
              <a:rPr lang="en-US" dirty="0"/>
              <a:t>public Card (String </a:t>
            </a:r>
            <a:r>
              <a:rPr lang="en-US" dirty="0" err="1"/>
              <a:t>suit_in</a:t>
            </a:r>
            <a:r>
              <a:rPr lang="en-US" dirty="0"/>
              <a:t>, int </a:t>
            </a:r>
            <a:r>
              <a:rPr lang="en-US" dirty="0" err="1"/>
              <a:t>value_in</a:t>
            </a:r>
            <a:r>
              <a:rPr lang="en-US" dirty="0"/>
              <a:t>) { </a:t>
            </a:r>
          </a:p>
          <a:p>
            <a:pPr marL="914400" lvl="2" indent="0">
              <a:buNone/>
            </a:pPr>
            <a:r>
              <a:rPr lang="en-US" sz="2400" dirty="0"/>
              <a:t>suit = </a:t>
            </a:r>
            <a:r>
              <a:rPr lang="en-US" sz="2400" dirty="0" err="1"/>
              <a:t>suit_in</a:t>
            </a:r>
            <a:r>
              <a:rPr lang="en-US" sz="2400" dirty="0"/>
              <a:t>; </a:t>
            </a:r>
          </a:p>
          <a:p>
            <a:pPr marL="914400" lvl="2" indent="0">
              <a:buNone/>
            </a:pPr>
            <a:r>
              <a:rPr lang="en-US" sz="2400" dirty="0"/>
              <a:t>value = </a:t>
            </a:r>
            <a:r>
              <a:rPr lang="en-US" sz="2400" dirty="0" err="1"/>
              <a:t>value_in</a:t>
            </a:r>
            <a:r>
              <a:rPr lang="en-US" sz="2400" dirty="0"/>
              <a:t>; </a:t>
            </a:r>
          </a:p>
          <a:p>
            <a:pPr marL="457200" lvl="1" indent="0">
              <a:buNone/>
            </a:pPr>
            <a:r>
              <a:rPr lang="en-US" dirty="0"/>
              <a:t>} </a:t>
            </a:r>
          </a:p>
          <a:p>
            <a:pPr marL="457200" lvl="1" indent="0">
              <a:buNone/>
            </a:pPr>
            <a:r>
              <a:rPr lang="en-US" dirty="0"/>
              <a:t>public String </a:t>
            </a:r>
            <a:r>
              <a:rPr lang="en-US" dirty="0" err="1"/>
              <a:t>checksuit</a:t>
            </a:r>
            <a:r>
              <a:rPr lang="en-US" dirty="0"/>
              <a:t> ( ) { </a:t>
            </a:r>
          </a:p>
          <a:p>
            <a:pPr marL="914400" lvl="2" indent="0">
              <a:buNone/>
            </a:pPr>
            <a:r>
              <a:rPr lang="en-US" sz="2400" dirty="0"/>
              <a:t>return suit; </a:t>
            </a:r>
          </a:p>
          <a:p>
            <a:pPr marL="457200" lvl="1" indent="0">
              <a:buNone/>
            </a:pPr>
            <a:r>
              <a:rPr lang="en-US" dirty="0"/>
              <a:t>} </a:t>
            </a:r>
          </a:p>
          <a:p>
            <a:pPr marL="0" indent="0">
              <a:buNone/>
            </a:pPr>
            <a:r>
              <a:rPr lang="en-US" sz="2400" dirty="0"/>
              <a:t>} 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B92DF5-9D5C-0C49-AB79-CF5B6AB592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49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1846911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A7D8D-D81A-EA4D-90CE-901EEA0F2F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Method structure </a:t>
            </a:r>
            <a:endParaRPr lang="en-TW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6F3705-C657-BC48-B3D4-5BB78F1881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First is the access modifier </a:t>
            </a:r>
          </a:p>
          <a:p>
            <a:pPr lvl="1"/>
            <a:r>
              <a:rPr lang="en-US" sz="2800" b="1" dirty="0">
                <a:solidFill>
                  <a:srgbClr val="FF0000"/>
                </a:solidFill>
              </a:rPr>
              <a:t>public</a:t>
            </a:r>
            <a:r>
              <a:rPr lang="en-US" sz="2800" dirty="0"/>
              <a:t> if any program can call the method </a:t>
            </a:r>
          </a:p>
          <a:p>
            <a:pPr lvl="1"/>
            <a:r>
              <a:rPr lang="en-US" sz="2800" b="1" dirty="0">
                <a:solidFill>
                  <a:srgbClr val="FF0000"/>
                </a:solidFill>
              </a:rPr>
              <a:t>private</a:t>
            </a:r>
            <a:r>
              <a:rPr lang="en-US" sz="2800" dirty="0"/>
              <a:t> if the method can only be called from within that file </a:t>
            </a:r>
          </a:p>
          <a:p>
            <a:pPr lvl="1"/>
            <a:r>
              <a:rPr lang="en-US" sz="2800" dirty="0"/>
              <a:t>You also need to include the word static if the method is included in the same file as your main method </a:t>
            </a:r>
          </a:p>
          <a:p>
            <a:r>
              <a:rPr lang="en-US" dirty="0"/>
              <a:t>Second is the </a:t>
            </a:r>
            <a:r>
              <a:rPr lang="en-US" b="1" dirty="0">
                <a:solidFill>
                  <a:srgbClr val="FF0000"/>
                </a:solidFill>
              </a:rPr>
              <a:t>return type </a:t>
            </a:r>
          </a:p>
          <a:p>
            <a:pPr lvl="1"/>
            <a:r>
              <a:rPr lang="en-US" sz="2800" b="1" dirty="0">
                <a:solidFill>
                  <a:srgbClr val="FF0000"/>
                </a:solidFill>
              </a:rPr>
              <a:t>void</a:t>
            </a:r>
            <a:r>
              <a:rPr lang="en-US" sz="2800" dirty="0"/>
              <a:t> if it returns nothing </a:t>
            </a:r>
          </a:p>
          <a:p>
            <a:pPr lvl="1"/>
            <a:r>
              <a:rPr lang="en-US" sz="2800" b="1" dirty="0">
                <a:solidFill>
                  <a:srgbClr val="FF0000"/>
                </a:solidFill>
              </a:rPr>
              <a:t>int</a:t>
            </a:r>
            <a:r>
              <a:rPr lang="en-US" sz="2800" dirty="0"/>
              <a:t> if it returns an int </a:t>
            </a:r>
          </a:p>
          <a:p>
            <a:pPr lvl="1"/>
            <a:r>
              <a:rPr lang="en-US" sz="2800" b="1" dirty="0">
                <a:solidFill>
                  <a:srgbClr val="FF0000"/>
                </a:solidFill>
              </a:rPr>
              <a:t>String</a:t>
            </a:r>
            <a:r>
              <a:rPr lang="en-US" sz="2800" dirty="0"/>
              <a:t> if it returns a String </a:t>
            </a:r>
          </a:p>
          <a:p>
            <a:r>
              <a:rPr lang="en-US" dirty="0"/>
              <a:t>Third is the </a:t>
            </a:r>
            <a:r>
              <a:rPr lang="en-US" b="1" dirty="0">
                <a:solidFill>
                  <a:srgbClr val="FF0000"/>
                </a:solidFill>
              </a:rPr>
              <a:t>name</a:t>
            </a:r>
            <a:r>
              <a:rPr lang="en-US" dirty="0"/>
              <a:t> of the method </a:t>
            </a:r>
          </a:p>
          <a:p>
            <a:endParaRPr lang="en-TW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D324FD-BDA9-DB44-8F57-E74D4BFB6C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5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42919110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3875B5-4F4F-DD4B-A228-9F636AD34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Example </a:t>
            </a:r>
            <a:endParaRPr lang="en-TW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20D2FF-2DAB-5B43-9226-347FB59749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400" dirty="0"/>
              <a:t>public class Card { </a:t>
            </a:r>
          </a:p>
          <a:p>
            <a:pPr marL="457200" lvl="1" indent="0">
              <a:buNone/>
            </a:pPr>
            <a:r>
              <a:rPr lang="en-US" dirty="0"/>
              <a:t>private String suit; </a:t>
            </a:r>
          </a:p>
          <a:p>
            <a:pPr marL="457200" lvl="1" indent="0">
              <a:buNone/>
            </a:pPr>
            <a:r>
              <a:rPr lang="en-US" dirty="0"/>
              <a:t>private int value; </a:t>
            </a:r>
          </a:p>
          <a:p>
            <a:pPr marL="457200" lvl="1" indent="0">
              <a:buNone/>
            </a:pPr>
            <a:r>
              <a:rPr lang="en-US" dirty="0"/>
              <a:t>public Card (String </a:t>
            </a:r>
            <a:r>
              <a:rPr lang="en-US" dirty="0" err="1"/>
              <a:t>suit_in</a:t>
            </a:r>
            <a:r>
              <a:rPr lang="en-US" dirty="0"/>
              <a:t>, int </a:t>
            </a:r>
            <a:r>
              <a:rPr lang="en-US" dirty="0" err="1"/>
              <a:t>value_in</a:t>
            </a:r>
            <a:r>
              <a:rPr lang="en-US" dirty="0"/>
              <a:t>) { </a:t>
            </a:r>
          </a:p>
          <a:p>
            <a:pPr marL="914400" lvl="2" indent="0">
              <a:buNone/>
            </a:pPr>
            <a:r>
              <a:rPr lang="en-US" sz="2400" dirty="0"/>
              <a:t>suit = </a:t>
            </a:r>
            <a:r>
              <a:rPr lang="en-US" sz="2400" dirty="0" err="1"/>
              <a:t>suit_in</a:t>
            </a:r>
            <a:r>
              <a:rPr lang="en-US" sz="2400" dirty="0"/>
              <a:t>; </a:t>
            </a:r>
          </a:p>
          <a:p>
            <a:pPr marL="914400" lvl="2" indent="0">
              <a:buNone/>
            </a:pPr>
            <a:r>
              <a:rPr lang="en-US" sz="2400" dirty="0"/>
              <a:t>value = </a:t>
            </a:r>
            <a:r>
              <a:rPr lang="en-US" sz="2400" dirty="0" err="1"/>
              <a:t>value_in</a:t>
            </a:r>
            <a:r>
              <a:rPr lang="en-US" sz="2400" dirty="0"/>
              <a:t>; </a:t>
            </a:r>
          </a:p>
          <a:p>
            <a:pPr marL="457200" lvl="1" indent="0">
              <a:buNone/>
            </a:pPr>
            <a:r>
              <a:rPr lang="en-US" dirty="0"/>
              <a:t>} </a:t>
            </a:r>
          </a:p>
          <a:p>
            <a:pPr marL="457200" lvl="1" indent="0">
              <a:buNone/>
            </a:pPr>
            <a:r>
              <a:rPr lang="en-US" dirty="0"/>
              <a:t>public String </a:t>
            </a:r>
            <a:r>
              <a:rPr lang="en-US" dirty="0" err="1"/>
              <a:t>checksuit</a:t>
            </a:r>
            <a:r>
              <a:rPr lang="en-US" dirty="0"/>
              <a:t> ( ) { </a:t>
            </a:r>
          </a:p>
          <a:p>
            <a:pPr marL="914400" lvl="2" indent="0">
              <a:buNone/>
            </a:pPr>
            <a:r>
              <a:rPr lang="en-US" sz="2400" dirty="0"/>
              <a:t>return suit; </a:t>
            </a:r>
          </a:p>
          <a:p>
            <a:pPr marL="457200" lvl="1" indent="0">
              <a:buNone/>
            </a:pPr>
            <a:r>
              <a:rPr lang="en-US" dirty="0"/>
              <a:t>} </a:t>
            </a:r>
          </a:p>
          <a:p>
            <a:pPr marL="0" indent="0">
              <a:buNone/>
            </a:pPr>
            <a:r>
              <a:rPr lang="en-US" sz="2400" dirty="0"/>
              <a:t>} 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B92DF5-9D5C-0C49-AB79-CF5B6AB592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50</a:t>
            </a:fld>
            <a:endParaRPr lang="en-TW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816A791-5C93-7A40-B774-21C3554069EF}"/>
              </a:ext>
            </a:extLst>
          </p:cNvPr>
          <p:cNvSpPr/>
          <p:nvPr/>
        </p:nvSpPr>
        <p:spPr>
          <a:xfrm>
            <a:off x="2130281" y="922172"/>
            <a:ext cx="5401267" cy="461665"/>
          </a:xfrm>
          <a:prstGeom prst="rect">
            <a:avLst/>
          </a:prstGeom>
          <a:ln w="285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sz="2400" dirty="0"/>
              <a:t>//</a:t>
            </a:r>
            <a:r>
              <a:rPr lang="en-US" sz="2400" b="1" dirty="0">
                <a:solidFill>
                  <a:srgbClr val="FF0000"/>
                </a:solidFill>
              </a:rPr>
              <a:t> </a:t>
            </a:r>
            <a:r>
              <a:rPr lang="en-US" sz="2400" dirty="0"/>
              <a:t>Can be instantiated by any other class </a:t>
            </a:r>
          </a:p>
        </p:txBody>
      </p:sp>
      <p:sp>
        <p:nvSpPr>
          <p:cNvPr id="6" name="Down Arrow 5">
            <a:extLst>
              <a:ext uri="{FF2B5EF4-FFF2-40B4-BE49-F238E27FC236}">
                <a16:creationId xmlns:a16="http://schemas.microsoft.com/office/drawing/2014/main" id="{5064A123-037A-2D42-87C2-5C843FD91AE7}"/>
              </a:ext>
            </a:extLst>
          </p:cNvPr>
          <p:cNvSpPr/>
          <p:nvPr/>
        </p:nvSpPr>
        <p:spPr>
          <a:xfrm rot="3920010">
            <a:off x="1263162" y="1057117"/>
            <a:ext cx="581891" cy="74370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682CFF1-5F2E-584F-9020-4C55DBC2CCE4}"/>
              </a:ext>
            </a:extLst>
          </p:cNvPr>
          <p:cNvSpPr/>
          <p:nvPr/>
        </p:nvSpPr>
        <p:spPr>
          <a:xfrm>
            <a:off x="4910631" y="3279502"/>
            <a:ext cx="4144232" cy="1200329"/>
          </a:xfrm>
          <a:prstGeom prst="rect">
            <a:avLst/>
          </a:prstGeom>
          <a:ln w="285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//</a:t>
            </a:r>
            <a:r>
              <a:rPr lang="en-US" sz="24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The constructor sets the instance variables equal to the parameter variables </a:t>
            </a:r>
          </a:p>
        </p:txBody>
      </p:sp>
      <p:sp>
        <p:nvSpPr>
          <p:cNvPr id="8" name="Down Arrow 7">
            <a:extLst>
              <a:ext uri="{FF2B5EF4-FFF2-40B4-BE49-F238E27FC236}">
                <a16:creationId xmlns:a16="http://schemas.microsoft.com/office/drawing/2014/main" id="{F6A4D919-50AB-5B4F-A88D-3FBE7266A4AE}"/>
              </a:ext>
            </a:extLst>
          </p:cNvPr>
          <p:cNvSpPr/>
          <p:nvPr/>
        </p:nvSpPr>
        <p:spPr>
          <a:xfrm rot="5400000">
            <a:off x="4095307" y="3246205"/>
            <a:ext cx="581891" cy="74370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82E2837-FE60-3840-ADD7-AF32BFA5443C}"/>
              </a:ext>
            </a:extLst>
          </p:cNvPr>
          <p:cNvSpPr/>
          <p:nvPr/>
        </p:nvSpPr>
        <p:spPr>
          <a:xfrm>
            <a:off x="786206" y="6153731"/>
            <a:ext cx="5281664" cy="461665"/>
          </a:xfrm>
          <a:prstGeom prst="rect">
            <a:avLst/>
          </a:prstGeom>
          <a:ln w="285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sz="2400" dirty="0"/>
              <a:t>//</a:t>
            </a:r>
            <a:r>
              <a:rPr lang="en-US" sz="2400" b="1" dirty="0">
                <a:solidFill>
                  <a:srgbClr val="FF0000"/>
                </a:solidFill>
              </a:rPr>
              <a:t> </a:t>
            </a:r>
            <a:r>
              <a:rPr lang="en-US" sz="2400" dirty="0"/>
              <a:t>Can be accessed from any other class 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2A2FE9C-5AB7-DF4C-A446-F0FA278416D8}"/>
              </a:ext>
            </a:extLst>
          </p:cNvPr>
          <p:cNvSpPr/>
          <p:nvPr/>
        </p:nvSpPr>
        <p:spPr>
          <a:xfrm>
            <a:off x="3875798" y="1962294"/>
            <a:ext cx="5217880" cy="830997"/>
          </a:xfrm>
          <a:prstGeom prst="rect">
            <a:avLst/>
          </a:prstGeom>
          <a:ln w="285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//</a:t>
            </a:r>
            <a:r>
              <a:rPr lang="en-US" sz="24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These instance variables are private so can only be accessed within the class </a:t>
            </a:r>
          </a:p>
        </p:txBody>
      </p:sp>
      <p:sp>
        <p:nvSpPr>
          <p:cNvPr id="13" name="Right Brace 12">
            <a:extLst>
              <a:ext uri="{FF2B5EF4-FFF2-40B4-BE49-F238E27FC236}">
                <a16:creationId xmlns:a16="http://schemas.microsoft.com/office/drawing/2014/main" id="{8EF3F742-88C6-A348-959B-938DB0DF1C72}"/>
              </a:ext>
            </a:extLst>
          </p:cNvPr>
          <p:cNvSpPr/>
          <p:nvPr/>
        </p:nvSpPr>
        <p:spPr>
          <a:xfrm>
            <a:off x="3295375" y="2209358"/>
            <a:ext cx="391886" cy="523221"/>
          </a:xfrm>
          <a:prstGeom prst="rightBrace">
            <a:avLst/>
          </a:prstGeom>
          <a:ln w="571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TW" dirty="0"/>
          </a:p>
        </p:txBody>
      </p:sp>
      <p:sp>
        <p:nvSpPr>
          <p:cNvPr id="14" name="Right Brace 13">
            <a:extLst>
              <a:ext uri="{FF2B5EF4-FFF2-40B4-BE49-F238E27FC236}">
                <a16:creationId xmlns:a16="http://schemas.microsoft.com/office/drawing/2014/main" id="{349BD909-3673-C047-8015-28E8F5EEC111}"/>
              </a:ext>
            </a:extLst>
          </p:cNvPr>
          <p:cNvSpPr/>
          <p:nvPr/>
        </p:nvSpPr>
        <p:spPr>
          <a:xfrm>
            <a:off x="3483912" y="3356446"/>
            <a:ext cx="391886" cy="523221"/>
          </a:xfrm>
          <a:prstGeom prst="rightBrace">
            <a:avLst/>
          </a:prstGeom>
          <a:ln w="571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TW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BBDB88E-2F41-BB43-9C13-58520BF4A031}"/>
              </a:ext>
            </a:extLst>
          </p:cNvPr>
          <p:cNvSpPr/>
          <p:nvPr/>
        </p:nvSpPr>
        <p:spPr>
          <a:xfrm>
            <a:off x="3491318" y="5343343"/>
            <a:ext cx="4572000" cy="461665"/>
          </a:xfrm>
          <a:prstGeom prst="rect">
            <a:avLst/>
          </a:prstGeom>
          <a:ln w="285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sz="2400" dirty="0"/>
              <a:t>//</a:t>
            </a:r>
            <a:r>
              <a:rPr lang="en-US" sz="2400" b="1" dirty="0"/>
              <a:t> </a:t>
            </a:r>
            <a:r>
              <a:rPr lang="en-US" sz="2400" dirty="0"/>
              <a:t>A method which returns a string </a:t>
            </a:r>
          </a:p>
        </p:txBody>
      </p:sp>
      <p:sp>
        <p:nvSpPr>
          <p:cNvPr id="16" name="Down Arrow 15">
            <a:extLst>
              <a:ext uri="{FF2B5EF4-FFF2-40B4-BE49-F238E27FC236}">
                <a16:creationId xmlns:a16="http://schemas.microsoft.com/office/drawing/2014/main" id="{03CAC0F5-6537-8E40-AADD-47525AE3FFA0}"/>
              </a:ext>
            </a:extLst>
          </p:cNvPr>
          <p:cNvSpPr/>
          <p:nvPr/>
        </p:nvSpPr>
        <p:spPr>
          <a:xfrm rot="6867103">
            <a:off x="2741443" y="4971492"/>
            <a:ext cx="581891" cy="74370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17" name="Curved Right Arrow 16">
            <a:extLst>
              <a:ext uri="{FF2B5EF4-FFF2-40B4-BE49-F238E27FC236}">
                <a16:creationId xmlns:a16="http://schemas.microsoft.com/office/drawing/2014/main" id="{DC66C90E-ABA0-9B49-B59B-D735EC1E2214}"/>
              </a:ext>
            </a:extLst>
          </p:cNvPr>
          <p:cNvSpPr/>
          <p:nvPr/>
        </p:nvSpPr>
        <p:spPr>
          <a:xfrm flipV="1">
            <a:off x="403760" y="4566135"/>
            <a:ext cx="306977" cy="1790216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626881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7C076F-9EEF-B747-96E2-A8FAC1681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Accessing instance variables </a:t>
            </a:r>
            <a:endParaRPr lang="en-TW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7620B3-CA74-EB4A-B6E7-945D0C0DB9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If the instance variables are </a:t>
            </a:r>
            <a:r>
              <a:rPr lang="en-US" b="1" dirty="0">
                <a:solidFill>
                  <a:srgbClr val="FF0000"/>
                </a:solidFill>
              </a:rPr>
              <a:t>private</a:t>
            </a:r>
            <a:r>
              <a:rPr lang="en-US" dirty="0"/>
              <a:t> then this means they cannot be directly accessed from other classes </a:t>
            </a:r>
          </a:p>
          <a:p>
            <a:r>
              <a:rPr lang="en-US" dirty="0"/>
              <a:t>In this case, methods need to be provided for manipulating and accessing these variables </a:t>
            </a:r>
          </a:p>
          <a:p>
            <a:r>
              <a:rPr lang="en-US" dirty="0"/>
              <a:t>The </a:t>
            </a:r>
            <a:r>
              <a:rPr lang="en-US" dirty="0" err="1"/>
              <a:t>checksuit</a:t>
            </a:r>
            <a:r>
              <a:rPr lang="en-US" dirty="0"/>
              <a:t>() method of the Card class can access the private instance variable suit </a:t>
            </a:r>
          </a:p>
          <a:p>
            <a:endParaRPr lang="en-US" dirty="0"/>
          </a:p>
          <a:p>
            <a:pPr marL="457200" lvl="1" indent="0">
              <a:buNone/>
            </a:pPr>
            <a:r>
              <a:rPr lang="en-US" sz="2800" dirty="0"/>
              <a:t>public String </a:t>
            </a:r>
            <a:r>
              <a:rPr lang="en-US" sz="2800" dirty="0" err="1"/>
              <a:t>checksuit</a:t>
            </a:r>
            <a:r>
              <a:rPr lang="en-US" sz="2800" dirty="0"/>
              <a:t>( ) { </a:t>
            </a:r>
          </a:p>
          <a:p>
            <a:pPr marL="914400" lvl="2" indent="0">
              <a:buNone/>
            </a:pPr>
            <a:r>
              <a:rPr lang="en-US" sz="2800" dirty="0"/>
              <a:t>return suit; </a:t>
            </a:r>
          </a:p>
          <a:p>
            <a:pPr marL="457200" lvl="1" indent="0">
              <a:buNone/>
            </a:pPr>
            <a:r>
              <a:rPr lang="en-US" sz="2800" dirty="0"/>
              <a:t>} </a:t>
            </a:r>
          </a:p>
          <a:p>
            <a:endParaRPr lang="en-TW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0256A8-2BB5-464E-A61E-8CB75888FF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51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34380151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97B364-1608-EE45-AB05-9089DB8BAA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Accessing instance variables </a:t>
            </a:r>
            <a:endParaRPr lang="en-TW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62B9EC-1BF3-4E45-ADBC-149AF86386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Other classes cannot access or manipulate these private variables directly </a:t>
            </a:r>
          </a:p>
          <a:p>
            <a:r>
              <a:rPr lang="en-US" dirty="0"/>
              <a:t>Encapsulation involves hiding data and providing access through methods instead </a:t>
            </a:r>
          </a:p>
          <a:p>
            <a:endParaRPr lang="en-US" dirty="0"/>
          </a:p>
          <a:p>
            <a:pPr marL="457200" lvl="1" indent="0">
              <a:buNone/>
            </a:pPr>
            <a:r>
              <a:rPr lang="en-US" dirty="0"/>
              <a:t>public class </a:t>
            </a:r>
            <a:r>
              <a:rPr lang="en-US" dirty="0" err="1"/>
              <a:t>AnotherClass</a:t>
            </a:r>
            <a:r>
              <a:rPr lang="en-US" dirty="0"/>
              <a:t> { </a:t>
            </a:r>
          </a:p>
          <a:p>
            <a:pPr marL="914400" lvl="2" indent="0">
              <a:buNone/>
            </a:pPr>
            <a:r>
              <a:rPr lang="en-US" sz="2400" dirty="0"/>
              <a:t>public static void main(String[] </a:t>
            </a:r>
            <a:r>
              <a:rPr lang="en-US" sz="2400" dirty="0" err="1"/>
              <a:t>args</a:t>
            </a:r>
            <a:r>
              <a:rPr lang="en-US" sz="2400" dirty="0"/>
              <a:t>) { </a:t>
            </a:r>
          </a:p>
          <a:p>
            <a:pPr marL="1371600" lvl="3" indent="0">
              <a:buNone/>
            </a:pPr>
            <a:r>
              <a:rPr lang="en-US" sz="2400" dirty="0"/>
              <a:t>Card </a:t>
            </a:r>
            <a:r>
              <a:rPr lang="en-US" sz="2400" dirty="0" err="1"/>
              <a:t>myCard</a:t>
            </a:r>
            <a:r>
              <a:rPr lang="en-US" sz="2400" dirty="0"/>
              <a:t> = new Card(“Spades”, 6); </a:t>
            </a:r>
          </a:p>
          <a:p>
            <a:pPr marL="1371600" lvl="3" indent="0">
              <a:buNone/>
            </a:pPr>
            <a:r>
              <a:rPr lang="en-US" sz="2400" dirty="0"/>
              <a:t>. . . </a:t>
            </a:r>
          </a:p>
          <a:p>
            <a:pPr marL="1371600" lvl="3" indent="0">
              <a:buNone/>
            </a:pPr>
            <a:r>
              <a:rPr lang="en-US" sz="2400" dirty="0" err="1"/>
              <a:t>myCard.suit</a:t>
            </a:r>
            <a:r>
              <a:rPr lang="en-US" sz="2400" dirty="0"/>
              <a:t> = “Hearts”; // ERROR!!! </a:t>
            </a:r>
          </a:p>
          <a:p>
            <a:pPr marL="914400" lvl="2" indent="0">
              <a:buNone/>
            </a:pPr>
            <a:r>
              <a:rPr lang="en-US" sz="2400" dirty="0"/>
              <a:t>} </a:t>
            </a:r>
          </a:p>
          <a:p>
            <a:pPr marL="457200" lvl="1" indent="0">
              <a:buNone/>
            </a:pPr>
            <a:r>
              <a:rPr lang="en-US" dirty="0"/>
              <a:t>} </a:t>
            </a:r>
          </a:p>
          <a:p>
            <a:endParaRPr lang="en-TW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00226C-B127-A34C-B157-B17FDF10E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52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83654354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0F5345-14D2-5846-85C3-74FBE8591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1E789B-DC6D-4B4B-92DB-2CFE1DC481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TW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EF635B-8752-AF43-9E1C-C376B83F01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800" y="444500"/>
            <a:ext cx="6502400" cy="59690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EB0D8B-ACCC-B94A-BA53-FD90C8BD6E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53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161305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87154-0B7D-0048-B9FA-22F514E0D4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Method structure </a:t>
            </a:r>
            <a:endParaRPr lang="en-TW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DDEECE-30D1-1341-B945-FDC176A0AA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bit in brackets is the </a:t>
            </a:r>
            <a:r>
              <a:rPr lang="en-US" b="1" dirty="0">
                <a:solidFill>
                  <a:srgbClr val="FF0000"/>
                </a:solidFill>
              </a:rPr>
              <a:t>parameter list </a:t>
            </a:r>
          </a:p>
          <a:p>
            <a:pPr lvl="1"/>
            <a:r>
              <a:rPr lang="en-US" sz="2800" dirty="0"/>
              <a:t>This is the list of variables that the method takes in </a:t>
            </a:r>
          </a:p>
          <a:p>
            <a:pPr lvl="1"/>
            <a:r>
              <a:rPr lang="en-US" sz="2800" dirty="0"/>
              <a:t>Their types are given as well as the names they will have for the duration of the method </a:t>
            </a:r>
          </a:p>
          <a:p>
            <a:pPr lvl="1"/>
            <a:r>
              <a:rPr lang="en-US" sz="2800" dirty="0"/>
              <a:t>Variables can be re-christened with new names when they arrive in a method </a:t>
            </a:r>
          </a:p>
          <a:p>
            <a:pPr lvl="1"/>
            <a:r>
              <a:rPr lang="en-US" sz="2800" dirty="0"/>
              <a:t>Parameters are separated by commas </a:t>
            </a:r>
          </a:p>
          <a:p>
            <a:pPr lvl="1"/>
            <a:r>
              <a:rPr lang="en-US" sz="2800" dirty="0"/>
              <a:t>If there are no parameters put an empty brackets</a:t>
            </a:r>
          </a:p>
          <a:p>
            <a:pPr marL="457200" lvl="1" indent="0">
              <a:buNone/>
            </a:pPr>
            <a:r>
              <a:rPr lang="en-US" sz="2800" dirty="0"/>
              <a:t> </a:t>
            </a:r>
          </a:p>
          <a:p>
            <a:pPr marL="457200" lvl="1" indent="0">
              <a:buNone/>
            </a:pPr>
            <a:r>
              <a:rPr lang="en-US" sz="2800" dirty="0"/>
              <a:t>public void square (int one, int two){...} </a:t>
            </a:r>
          </a:p>
          <a:p>
            <a:pPr marL="457200" lvl="1" indent="0">
              <a:buNone/>
            </a:pPr>
            <a:r>
              <a:rPr lang="en-US" sz="2800" dirty="0"/>
              <a:t>private </a:t>
            </a:r>
            <a:r>
              <a:rPr lang="en-US" sz="2800" dirty="0" err="1"/>
              <a:t>boolean</a:t>
            </a:r>
            <a:r>
              <a:rPr lang="en-US" sz="2800" dirty="0"/>
              <a:t> </a:t>
            </a:r>
            <a:r>
              <a:rPr lang="en-US" sz="2800" dirty="0" err="1"/>
              <a:t>isPrime</a:t>
            </a:r>
            <a:r>
              <a:rPr lang="en-US" sz="2800" dirty="0"/>
              <a:t> (int number){...} </a:t>
            </a:r>
          </a:p>
          <a:p>
            <a:pPr marL="457200" lvl="1" indent="0">
              <a:buNone/>
            </a:pPr>
            <a:r>
              <a:rPr lang="en-US" sz="2800" dirty="0"/>
              <a:t>public static void </a:t>
            </a:r>
            <a:r>
              <a:rPr lang="en-US" sz="2800" dirty="0" err="1"/>
              <a:t>printList</a:t>
            </a:r>
            <a:r>
              <a:rPr lang="en-US" sz="2800" dirty="0"/>
              <a:t>(){...} 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311FA6-1AE4-3040-B52A-A728D8ECE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6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4029061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87154-0B7D-0048-B9FA-22F514E0D4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Method structure </a:t>
            </a:r>
            <a:endParaRPr lang="en-TW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DDEECE-30D1-1341-B945-FDC176A0AA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public void square (int one, int two){...} </a:t>
            </a:r>
          </a:p>
          <a:p>
            <a:pPr lvl="1"/>
            <a:r>
              <a:rPr lang="en-US" dirty="0"/>
              <a:t>This method is </a:t>
            </a:r>
            <a:r>
              <a:rPr lang="en-US" b="1" dirty="0">
                <a:solidFill>
                  <a:srgbClr val="FF0000"/>
                </a:solidFill>
              </a:rPr>
              <a:t>public</a:t>
            </a:r>
          </a:p>
          <a:p>
            <a:pPr lvl="1"/>
            <a:r>
              <a:rPr lang="en-US" dirty="0"/>
              <a:t>It don’t return any thing</a:t>
            </a:r>
          </a:p>
          <a:p>
            <a:pPr lvl="1"/>
            <a:r>
              <a:rPr lang="en-US" dirty="0"/>
              <a:t>Its name is square</a:t>
            </a:r>
          </a:p>
          <a:p>
            <a:pPr lvl="1"/>
            <a:r>
              <a:rPr lang="en-US" dirty="0"/>
              <a:t>Its </a:t>
            </a:r>
            <a:r>
              <a:rPr lang="en-US" b="1" dirty="0">
                <a:solidFill>
                  <a:srgbClr val="FF0000"/>
                </a:solidFill>
              </a:rPr>
              <a:t>parameter list </a:t>
            </a:r>
            <a:r>
              <a:rPr lang="en-US" dirty="0"/>
              <a:t>is (int one, int two)</a:t>
            </a:r>
          </a:p>
          <a:p>
            <a:r>
              <a:rPr lang="en-US" sz="2400" dirty="0"/>
              <a:t>private </a:t>
            </a:r>
            <a:r>
              <a:rPr lang="en-US" sz="2400" dirty="0" err="1"/>
              <a:t>boolean</a:t>
            </a:r>
            <a:r>
              <a:rPr lang="en-US" sz="2400" dirty="0"/>
              <a:t> </a:t>
            </a:r>
            <a:r>
              <a:rPr lang="en-US" sz="2400" dirty="0" err="1"/>
              <a:t>isPrime</a:t>
            </a:r>
            <a:r>
              <a:rPr lang="en-US" sz="2400" dirty="0"/>
              <a:t> (int number){...} </a:t>
            </a:r>
          </a:p>
          <a:p>
            <a:pPr lvl="1"/>
            <a:r>
              <a:rPr lang="en-US" dirty="0"/>
              <a:t>This method is private</a:t>
            </a:r>
            <a:endParaRPr lang="en-US" b="1" dirty="0">
              <a:solidFill>
                <a:srgbClr val="FF0000"/>
              </a:solidFill>
            </a:endParaRPr>
          </a:p>
          <a:p>
            <a:pPr lvl="1"/>
            <a:r>
              <a:rPr lang="en-US" dirty="0"/>
              <a:t>It don’t return a </a:t>
            </a:r>
            <a:r>
              <a:rPr lang="en-US" dirty="0" err="1"/>
              <a:t>boolean</a:t>
            </a:r>
            <a:r>
              <a:rPr lang="en-US" dirty="0"/>
              <a:t> value</a:t>
            </a:r>
          </a:p>
          <a:p>
            <a:pPr lvl="1"/>
            <a:r>
              <a:rPr lang="en-US" dirty="0"/>
              <a:t>Its name is </a:t>
            </a:r>
            <a:r>
              <a:rPr lang="en-US" dirty="0" err="1"/>
              <a:t>isPrime</a:t>
            </a:r>
            <a:endParaRPr lang="en-US" dirty="0"/>
          </a:p>
          <a:p>
            <a:pPr lvl="1"/>
            <a:r>
              <a:rPr lang="en-US" dirty="0"/>
              <a:t>Its </a:t>
            </a:r>
            <a:r>
              <a:rPr lang="en-US" b="1" dirty="0">
                <a:solidFill>
                  <a:srgbClr val="FF0000"/>
                </a:solidFill>
              </a:rPr>
              <a:t>parameter list </a:t>
            </a:r>
            <a:r>
              <a:rPr lang="en-US" dirty="0"/>
              <a:t>is (int number)</a:t>
            </a:r>
          </a:p>
          <a:p>
            <a:r>
              <a:rPr lang="en-US" sz="2400" dirty="0"/>
              <a:t>public static void </a:t>
            </a:r>
            <a:r>
              <a:rPr lang="en-US" sz="2400" dirty="0" err="1"/>
              <a:t>printList</a:t>
            </a:r>
            <a:r>
              <a:rPr lang="en-US" sz="2400" dirty="0"/>
              <a:t>(){...} </a:t>
            </a:r>
          </a:p>
          <a:p>
            <a:pPr lvl="1"/>
            <a:r>
              <a:rPr lang="en-US" dirty="0"/>
              <a:t>This method is included in the same file as your </a:t>
            </a:r>
            <a:r>
              <a:rPr lang="en-US" b="1" dirty="0">
                <a:solidFill>
                  <a:srgbClr val="FF0000"/>
                </a:solidFill>
              </a:rPr>
              <a:t>main method 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311FA6-1AE4-3040-B52A-A728D8ECE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7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9789266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C98712-EC4F-994B-A231-E4F0CA9A72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Method structure </a:t>
            </a:r>
            <a:endParaRPr lang="en-TW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59FA97-3259-3B49-A5D7-D20B6D45CE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If your method is supposed to return an answer then a return statement must be included at the end </a:t>
            </a:r>
          </a:p>
          <a:p>
            <a:pPr lvl="1"/>
            <a:r>
              <a:rPr lang="en-US" b="1" dirty="0">
                <a:solidFill>
                  <a:srgbClr val="FF0000"/>
                </a:solidFill>
              </a:rPr>
              <a:t>return</a:t>
            </a:r>
            <a:r>
              <a:rPr lang="en-US" dirty="0"/>
              <a:t> answer; </a:t>
            </a:r>
          </a:p>
          <a:p>
            <a:pPr lvl="1"/>
            <a:r>
              <a:rPr lang="en-US" b="1" dirty="0">
                <a:solidFill>
                  <a:srgbClr val="FF0000"/>
                </a:solidFill>
              </a:rPr>
              <a:t>return</a:t>
            </a:r>
            <a:r>
              <a:rPr lang="en-US" dirty="0"/>
              <a:t> 0; </a:t>
            </a:r>
          </a:p>
          <a:p>
            <a:r>
              <a:rPr lang="en-US" dirty="0"/>
              <a:t>The code to be executed by the method is wrapped up in curly brackets </a:t>
            </a:r>
            <a:r>
              <a:rPr lang="en-US" b="1" dirty="0">
                <a:solidFill>
                  <a:srgbClr val="FF0000"/>
                </a:solidFill>
              </a:rPr>
              <a:t>{ }</a:t>
            </a:r>
            <a:r>
              <a:rPr lang="en-US" dirty="0"/>
              <a:t> </a:t>
            </a:r>
          </a:p>
          <a:p>
            <a:r>
              <a:rPr lang="en-US" dirty="0"/>
              <a:t>The main method is a special method because it is the method that is always run first by the Java Virtual Machine </a:t>
            </a:r>
          </a:p>
          <a:p>
            <a:pPr lvl="1"/>
            <a:r>
              <a:rPr lang="en-US" dirty="0"/>
              <a:t>The main method always takes in an array of Strings as arguments by default </a:t>
            </a:r>
          </a:p>
          <a:p>
            <a:pPr lvl="1"/>
            <a:r>
              <a:rPr lang="en-US" dirty="0"/>
              <a:t>public static void main(String[] </a:t>
            </a:r>
            <a:r>
              <a:rPr lang="en-US" dirty="0" err="1"/>
              <a:t>args</a:t>
            </a:r>
            <a:r>
              <a:rPr lang="en-US" dirty="0"/>
              <a:t>){...} </a:t>
            </a:r>
          </a:p>
          <a:p>
            <a:endParaRPr lang="en-TW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C969AD-EF64-8F4E-B308-41785CEAD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8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3948864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ABF31-E0FD-4C4D-A2FD-97CC1F5D9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A big chunk of code </a:t>
            </a:r>
            <a:endParaRPr lang="en-TW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98337F-87C8-2547-97AA-3E4316187E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dirty="0"/>
              <a:t>//Calculating the area of a circle</a:t>
            </a:r>
          </a:p>
          <a:p>
            <a:pPr marL="0" indent="0">
              <a:buNone/>
            </a:pPr>
            <a:r>
              <a:rPr lang="en-US" sz="2400" dirty="0"/>
              <a:t>import </a:t>
            </a:r>
            <a:r>
              <a:rPr lang="en-US" sz="2400" dirty="0" err="1"/>
              <a:t>java.util.Scanner</a:t>
            </a:r>
            <a:r>
              <a:rPr lang="en-US" sz="2400" dirty="0"/>
              <a:t>; </a:t>
            </a:r>
          </a:p>
          <a:p>
            <a:pPr marL="0" indent="0">
              <a:buNone/>
            </a:pPr>
            <a:r>
              <a:rPr lang="en-US" sz="2400" dirty="0"/>
              <a:t>public class </a:t>
            </a:r>
            <a:r>
              <a:rPr lang="en-US" sz="2400" dirty="0" err="1"/>
              <a:t>MyProgram</a:t>
            </a:r>
            <a:r>
              <a:rPr lang="en-US" sz="2400" dirty="0"/>
              <a:t> { </a:t>
            </a:r>
          </a:p>
          <a:p>
            <a:pPr marL="457200" lvl="1" indent="0">
              <a:buNone/>
            </a:pPr>
            <a:r>
              <a:rPr lang="en-US" dirty="0"/>
              <a:t>public static void main(String </a:t>
            </a:r>
            <a:r>
              <a:rPr lang="en-US" dirty="0" err="1"/>
              <a:t>args</a:t>
            </a:r>
            <a:r>
              <a:rPr lang="en-US" dirty="0"/>
              <a:t>[]) </a:t>
            </a:r>
            <a:r>
              <a:rPr lang="en-US" b="1" dirty="0">
                <a:solidFill>
                  <a:srgbClr val="FF0000"/>
                </a:solidFill>
              </a:rPr>
              <a:t>{</a:t>
            </a:r>
            <a:r>
              <a:rPr lang="en-US" dirty="0"/>
              <a:t> </a:t>
            </a:r>
          </a:p>
          <a:p>
            <a:pPr marL="914400" lvl="2" indent="0">
              <a:buNone/>
            </a:pPr>
            <a:r>
              <a:rPr lang="en-US" sz="2400" dirty="0"/>
              <a:t>final double PI = 3.1414; </a:t>
            </a:r>
          </a:p>
          <a:p>
            <a:pPr marL="914400" lvl="2" indent="0">
              <a:buNone/>
            </a:pPr>
            <a:r>
              <a:rPr lang="en-US" sz="2400" dirty="0"/>
              <a:t>Scanner in = new Scanner(</a:t>
            </a:r>
            <a:r>
              <a:rPr lang="en-US" sz="2400" dirty="0" err="1"/>
              <a:t>System.in</a:t>
            </a:r>
            <a:r>
              <a:rPr lang="en-US" sz="2400" dirty="0"/>
              <a:t>); </a:t>
            </a:r>
          </a:p>
          <a:p>
            <a:pPr marL="914400" lvl="2" indent="0">
              <a:buNone/>
            </a:pPr>
            <a:r>
              <a:rPr lang="en-US" sz="2400" dirty="0" err="1"/>
              <a:t>System.out.print</a:t>
            </a:r>
            <a:r>
              <a:rPr lang="en-US" sz="2400" dirty="0"/>
              <a:t>(“Enter radius”); </a:t>
            </a:r>
          </a:p>
          <a:p>
            <a:pPr marL="914400" lvl="2" indent="0">
              <a:buNone/>
            </a:pPr>
            <a:r>
              <a:rPr lang="en-US" sz="2400" dirty="0"/>
              <a:t>double radius = </a:t>
            </a:r>
            <a:r>
              <a:rPr lang="en-US" sz="2400" dirty="0" err="1"/>
              <a:t>in.nextDouble</a:t>
            </a:r>
            <a:r>
              <a:rPr lang="en-US" sz="2400" dirty="0"/>
              <a:t>(); </a:t>
            </a:r>
          </a:p>
          <a:p>
            <a:pPr marL="914400" lvl="2" indent="0">
              <a:buNone/>
            </a:pPr>
            <a:r>
              <a:rPr lang="en-US" sz="2400" dirty="0"/>
              <a:t>double circumference = radius*2*PI; </a:t>
            </a:r>
          </a:p>
          <a:p>
            <a:pPr marL="914400" lvl="2" indent="0">
              <a:buNone/>
            </a:pPr>
            <a:r>
              <a:rPr lang="en-US" sz="2400" dirty="0" err="1"/>
              <a:t>System.out.println</a:t>
            </a:r>
            <a:r>
              <a:rPr lang="en-US" sz="2400" dirty="0"/>
              <a:t>(“Circumference="+circumference); </a:t>
            </a:r>
          </a:p>
          <a:p>
            <a:pPr marL="914400" lvl="2" indent="0">
              <a:buNone/>
            </a:pPr>
            <a:r>
              <a:rPr lang="en-US" sz="2400" dirty="0"/>
              <a:t>double area = PI*radius*radius; </a:t>
            </a:r>
          </a:p>
          <a:p>
            <a:pPr marL="914400" lvl="2" indent="0">
              <a:buNone/>
            </a:pPr>
            <a:r>
              <a:rPr lang="en-US" sz="2400" dirty="0" err="1"/>
              <a:t>System.out.println</a:t>
            </a:r>
            <a:r>
              <a:rPr lang="en-US" sz="2400" dirty="0"/>
              <a:t>(“Area="+area); </a:t>
            </a:r>
          </a:p>
          <a:p>
            <a:pPr marL="457200" lvl="1" indent="0">
              <a:buNone/>
            </a:pPr>
            <a:r>
              <a:rPr lang="en-US" b="1" dirty="0">
                <a:solidFill>
                  <a:srgbClr val="FF0000"/>
                </a:solidFill>
              </a:rPr>
              <a:t>}</a:t>
            </a:r>
            <a:r>
              <a:rPr lang="en-US" dirty="0"/>
              <a:t> </a:t>
            </a:r>
          </a:p>
          <a:p>
            <a:pPr marL="0" indent="0">
              <a:buNone/>
            </a:pPr>
            <a:r>
              <a:rPr lang="en-US" sz="2400" dirty="0"/>
              <a:t>} 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775BBD-53E6-414E-8DB1-4A5BED96D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9</a:t>
            </a:fld>
            <a:endParaRPr lang="en-TW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70D64DE-F5DF-E64E-BEB2-6891DD7D51D7}"/>
              </a:ext>
            </a:extLst>
          </p:cNvPr>
          <p:cNvSpPr/>
          <p:nvPr/>
        </p:nvSpPr>
        <p:spPr>
          <a:xfrm>
            <a:off x="3798705" y="1505732"/>
            <a:ext cx="4159985" cy="523220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// It don’t return any thing</a:t>
            </a:r>
            <a:endParaRPr lang="en-TW" sz="2800" b="1" dirty="0">
              <a:solidFill>
                <a:srgbClr val="FF0000"/>
              </a:solidFill>
            </a:endParaRPr>
          </a:p>
        </p:txBody>
      </p:sp>
      <p:sp>
        <p:nvSpPr>
          <p:cNvPr id="7" name="Down Arrow 6">
            <a:extLst>
              <a:ext uri="{FF2B5EF4-FFF2-40B4-BE49-F238E27FC236}">
                <a16:creationId xmlns:a16="http://schemas.microsoft.com/office/drawing/2014/main" id="{2B664C83-E860-C548-AE7F-8379D0DC68C7}"/>
              </a:ext>
            </a:extLst>
          </p:cNvPr>
          <p:cNvSpPr/>
          <p:nvPr/>
        </p:nvSpPr>
        <p:spPr>
          <a:xfrm rot="3621698">
            <a:off x="3038311" y="1643547"/>
            <a:ext cx="403761" cy="10554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8" name="Up-Down Arrow 7">
            <a:extLst>
              <a:ext uri="{FF2B5EF4-FFF2-40B4-BE49-F238E27FC236}">
                <a16:creationId xmlns:a16="http://schemas.microsoft.com/office/drawing/2014/main" id="{D8672FF9-66BE-3B44-BD0A-38ACC2532EAD}"/>
              </a:ext>
            </a:extLst>
          </p:cNvPr>
          <p:cNvSpPr/>
          <p:nvPr/>
        </p:nvSpPr>
        <p:spPr>
          <a:xfrm rot="3276428">
            <a:off x="2814203" y="1686670"/>
            <a:ext cx="570015" cy="5003807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7395E7D-5C11-1141-90C0-C093ADBD9C56}"/>
              </a:ext>
            </a:extLst>
          </p:cNvPr>
          <p:cNvSpPr/>
          <p:nvPr/>
        </p:nvSpPr>
        <p:spPr>
          <a:xfrm>
            <a:off x="1512705" y="5696144"/>
            <a:ext cx="6467513" cy="954107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// The code to be executed by the method is wrapped up in curly brackets { } </a:t>
            </a:r>
          </a:p>
        </p:txBody>
      </p:sp>
    </p:spTree>
    <p:extLst>
      <p:ext uri="{BB962C8B-B14F-4D97-AF65-F5344CB8AC3E}">
        <p14:creationId xmlns:p14="http://schemas.microsoft.com/office/powerpoint/2010/main" val="16531435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7159</TotalTime>
  <Words>4157</Words>
  <Application>Microsoft Macintosh PowerPoint</Application>
  <PresentationFormat>全屏显示(4:3)</PresentationFormat>
  <Paragraphs>626</Paragraphs>
  <Slides>53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53</vt:i4>
      </vt:variant>
    </vt:vector>
  </HeadingPairs>
  <TitlesOfParts>
    <vt:vector size="61" baseType="lpstr">
      <vt:lpstr>Arial</vt:lpstr>
      <vt:lpstr>Calibri</vt:lpstr>
      <vt:lpstr>Calibri Light</vt:lpstr>
      <vt:lpstr>Helvetica</vt:lpstr>
      <vt:lpstr>Helvetica Neue</vt:lpstr>
      <vt:lpstr>Tahoma</vt:lpstr>
      <vt:lpstr>Times</vt:lpstr>
      <vt:lpstr>Office Theme</vt:lpstr>
      <vt:lpstr>        Topic 3 –  Methods and Objects </vt:lpstr>
      <vt:lpstr>Java program structure </vt:lpstr>
      <vt:lpstr>A big chunk of code </vt:lpstr>
      <vt:lpstr>Problems with the chunk</vt:lpstr>
      <vt:lpstr>Method structure </vt:lpstr>
      <vt:lpstr>Method structure </vt:lpstr>
      <vt:lpstr>Method structure </vt:lpstr>
      <vt:lpstr>Method structure </vt:lpstr>
      <vt:lpstr>A big chunk of code </vt:lpstr>
      <vt:lpstr>Calling a method </vt:lpstr>
      <vt:lpstr>Example with methods </vt:lpstr>
      <vt:lpstr>Example with methods </vt:lpstr>
      <vt:lpstr>Advantages </vt:lpstr>
      <vt:lpstr>Method features </vt:lpstr>
      <vt:lpstr>Variable scope </vt:lpstr>
      <vt:lpstr>Class variable scope </vt:lpstr>
      <vt:lpstr>Class variable scope </vt:lpstr>
      <vt:lpstr>Class variable scope </vt:lpstr>
      <vt:lpstr>Classes and objects </vt:lpstr>
      <vt:lpstr>Classes </vt:lpstr>
      <vt:lpstr>Objects </vt:lpstr>
      <vt:lpstr>Objects </vt:lpstr>
      <vt:lpstr>Full example </vt:lpstr>
      <vt:lpstr>Circle.java </vt:lpstr>
      <vt:lpstr>Circle.java </vt:lpstr>
      <vt:lpstr>Constructor </vt:lpstr>
      <vt:lpstr>Multiple objects </vt:lpstr>
      <vt:lpstr>Advantages of objects </vt:lpstr>
      <vt:lpstr>Advantages of objects </vt:lpstr>
      <vt:lpstr>Encapsulation </vt:lpstr>
      <vt:lpstr>Encapsulation example </vt:lpstr>
      <vt:lpstr>Encapsulation example </vt:lpstr>
      <vt:lpstr>Software encapsulation</vt:lpstr>
      <vt:lpstr>Java Application Programming Interface (API) </vt:lpstr>
      <vt:lpstr>String API </vt:lpstr>
      <vt:lpstr>Java features</vt:lpstr>
      <vt:lpstr>Java features</vt:lpstr>
      <vt:lpstr>Java program structure </vt:lpstr>
      <vt:lpstr>Running a program </vt:lpstr>
      <vt:lpstr>Running a program </vt:lpstr>
      <vt:lpstr>Java program structure </vt:lpstr>
      <vt:lpstr>Java program structure </vt:lpstr>
      <vt:lpstr>Java class modifiers </vt:lpstr>
      <vt:lpstr>Java method modifiers </vt:lpstr>
      <vt:lpstr>Static methods </vt:lpstr>
      <vt:lpstr>Variables</vt:lpstr>
      <vt:lpstr>Variables </vt:lpstr>
      <vt:lpstr>Instance variables </vt:lpstr>
      <vt:lpstr>Example </vt:lpstr>
      <vt:lpstr>Example </vt:lpstr>
      <vt:lpstr>Accessing instance variables </vt:lpstr>
      <vt:lpstr>Accessing instance variables 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通信原理</dc:title>
  <dc:creator>Microsoft Office User</dc:creator>
  <cp:lastModifiedBy>HANLIN CAI</cp:lastModifiedBy>
  <cp:revision>144</cp:revision>
  <dcterms:created xsi:type="dcterms:W3CDTF">2020-05-06T05:09:07Z</dcterms:created>
  <dcterms:modified xsi:type="dcterms:W3CDTF">2022-01-05T02:49:05Z</dcterms:modified>
</cp:coreProperties>
</file>